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41"/>
  </p:notesMasterIdLst>
  <p:sldIdLst>
    <p:sldId id="256" r:id="rId2"/>
    <p:sldId id="258" r:id="rId3"/>
    <p:sldId id="260" r:id="rId4"/>
    <p:sldId id="297" r:id="rId5"/>
    <p:sldId id="268" r:id="rId6"/>
    <p:sldId id="311" r:id="rId7"/>
    <p:sldId id="312" r:id="rId8"/>
    <p:sldId id="313" r:id="rId9"/>
    <p:sldId id="314" r:id="rId10"/>
    <p:sldId id="315" r:id="rId11"/>
    <p:sldId id="316" r:id="rId12"/>
    <p:sldId id="317" r:id="rId13"/>
    <p:sldId id="320" r:id="rId14"/>
    <p:sldId id="321" r:id="rId15"/>
    <p:sldId id="318" r:id="rId16"/>
    <p:sldId id="298" r:id="rId17"/>
    <p:sldId id="301" r:id="rId18"/>
    <p:sldId id="303" r:id="rId19"/>
    <p:sldId id="305" r:id="rId20"/>
    <p:sldId id="304" r:id="rId21"/>
    <p:sldId id="306" r:id="rId22"/>
    <p:sldId id="308" r:id="rId23"/>
    <p:sldId id="309" r:id="rId24"/>
    <p:sldId id="322" r:id="rId25"/>
    <p:sldId id="323" r:id="rId26"/>
    <p:sldId id="324" r:id="rId27"/>
    <p:sldId id="325" r:id="rId28"/>
    <p:sldId id="299" r:id="rId29"/>
    <p:sldId id="302" r:id="rId30"/>
    <p:sldId id="326" r:id="rId31"/>
    <p:sldId id="327" r:id="rId32"/>
    <p:sldId id="329" r:id="rId33"/>
    <p:sldId id="334" r:id="rId34"/>
    <p:sldId id="330" r:id="rId35"/>
    <p:sldId id="331" r:id="rId36"/>
    <p:sldId id="332" r:id="rId37"/>
    <p:sldId id="336" r:id="rId38"/>
    <p:sldId id="310" r:id="rId39"/>
    <p:sldId id="337" r:id="rId40"/>
  </p:sldIdLst>
  <p:sldSz cx="9144000" cy="5143500" type="screen16x9"/>
  <p:notesSz cx="6858000" cy="9144000"/>
  <p:embeddedFontLst>
    <p:embeddedFont>
      <p:font typeface="DM Sans" pitchFamily="2" charset="0"/>
      <p:regular r:id="rId42"/>
      <p:bold r:id="rId43"/>
      <p:italic r:id="rId44"/>
      <p:boldItalic r:id="rId45"/>
    </p:embeddedFont>
    <p:embeddedFont>
      <p:font typeface="Orbitron" panose="020B0604020202020204" charset="0"/>
      <p:regular r:id="rId46"/>
      <p:bold r:id="rId47"/>
    </p:embeddedFont>
    <p:embeddedFont>
      <p:font typeface="Oswald" panose="00000500000000000000" pitchFamily="2" charset="0"/>
      <p:regular r:id="rId48"/>
      <p:bold r:id="rId49"/>
    </p:embeddedFont>
    <p:embeddedFont>
      <p:font typeface="Oswald ExtraLight" panose="00000300000000000000" pitchFamily="2"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57F166-BAE1-462E-B3C6-6637F14E519B}">
  <a:tblStyle styleId="{9C57F166-BAE1-462E-B3C6-6637F14E51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08" autoAdjust="0"/>
  </p:normalViewPr>
  <p:slideViewPr>
    <p:cSldViewPr snapToGrid="0">
      <p:cViewPr>
        <p:scale>
          <a:sx n="50" d="100"/>
          <a:sy n="50" d="100"/>
        </p:scale>
        <p:origin x="1740" y="276"/>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Bonjour à tous,</a:t>
            </a:r>
          </a:p>
          <a:p>
            <a:r>
              <a:rPr lang="fr-FR" dirty="0"/>
              <a:t>Je me présente, je suis </a:t>
            </a:r>
            <a:r>
              <a:rPr lang="fr-FR" b="1" dirty="0"/>
              <a:t>Sara</a:t>
            </a:r>
            <a:r>
              <a:rPr lang="fr-FR" dirty="0"/>
              <a:t>, membre de la </a:t>
            </a:r>
            <a:r>
              <a:rPr lang="fr-FR" b="1" dirty="0"/>
              <a:t>team IMSP</a:t>
            </a:r>
            <a:r>
              <a:rPr lang="fr-FR" dirty="0"/>
              <a:t>. Aujourd’hui, avec mes coéquipiers, nous sommes ici pour vous présenter les </a:t>
            </a:r>
            <a:r>
              <a:rPr lang="fr-FR" b="1" dirty="0"/>
              <a:t>résultats du Test</a:t>
            </a: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ADB31D53-1B2A-81C6-27D6-0D961F753B58}"/>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8A198A6F-2385-6AF2-6CE3-FEEC7582F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5DC07ED0-3827-C0EF-5C0D-DDA71E1110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cœur du système repose sur un MPU6050 connecté à une carte Arduino. L’affichage se fait sur un écran LCD 20x4 grâce au module I2C, et le tout est alimenté par une source externe stabilisée.</a:t>
            </a:r>
            <a:endParaRPr lang="fr-FR" b="0" dirty="0"/>
          </a:p>
        </p:txBody>
      </p:sp>
    </p:spTree>
    <p:extLst>
      <p:ext uri="{BB962C8B-B14F-4D97-AF65-F5344CB8AC3E}">
        <p14:creationId xmlns:p14="http://schemas.microsoft.com/office/powerpoint/2010/main" val="153003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40C52A42-6885-9F2B-0F75-623FE29E2A0D}"/>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FE71FB02-E7CD-E169-FD1F-BF441A9FA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0042A937-DC3A-E0C0-B9B5-D66E5D43B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Pour garantir une alimentation stable, nous avons utilisé deux piles 9V couplées à un régulateur </a:t>
            </a:r>
            <a:r>
              <a:rPr lang="fr-FR" dirty="0" err="1"/>
              <a:t>buck</a:t>
            </a:r>
            <a:r>
              <a:rPr lang="fr-FR" dirty="0"/>
              <a:t>. Une diode Zener limite les surtensions et protège les composants.</a:t>
            </a:r>
          </a:p>
          <a:p>
            <a:pPr marL="158750" indent="0">
              <a:buNone/>
            </a:pPr>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La conception de l’alimentation visait à développer une source d’énergie autonome, capable de fournir une tension stable et fiable, comparable à celle d’un port USB d’ordinateur, tout en étant portable et adaptée aux besoins du projet.  </a:t>
            </a:r>
          </a:p>
          <a:p>
            <a:r>
              <a:rPr lang="fr-FR" sz="1100" b="0" i="0" u="none" strike="noStrike" cap="none" dirty="0">
                <a:solidFill>
                  <a:srgbClr val="000000"/>
                </a:solidFill>
                <a:effectLst/>
                <a:latin typeface="Arial"/>
                <a:ea typeface="Arial"/>
                <a:cs typeface="Arial"/>
                <a:sym typeface="Arial"/>
              </a:rPr>
              <a:t> </a:t>
            </a:r>
          </a:p>
          <a:p>
            <a:r>
              <a:rPr lang="fr-FR" sz="1100" b="0" i="0" u="none" strike="noStrike" cap="none" dirty="0">
                <a:solidFill>
                  <a:srgbClr val="000000"/>
                </a:solidFill>
                <a:effectLst/>
                <a:latin typeface="Arial"/>
                <a:ea typeface="Arial"/>
                <a:cs typeface="Arial"/>
                <a:sym typeface="Arial"/>
              </a:rPr>
              <a:t>En ce qui concerne le principe, nous sommes parti sur une source d’énergie fournissant une tension continue, en l’occurrence un lot de deux batteries au mercure fournissant en moyenne 8V. Afin de garantir une stabilité à long terme, nous avons opté pour l’utilisation d’un régulateur de tension de type abaisseur. Plus précisément, nous avons utilisé un XL4015, qui prend en entrée entre 8V et 36V et restitue entre 1.25V et 32V (réglable).  </a:t>
            </a:r>
          </a:p>
          <a:p>
            <a:r>
              <a:rPr lang="fr-FR" sz="1100" b="0" i="0" u="none" strike="noStrike" cap="none" dirty="0">
                <a:solidFill>
                  <a:srgbClr val="000000"/>
                </a:solidFill>
                <a:effectLst/>
                <a:latin typeface="Arial"/>
                <a:ea typeface="Arial"/>
                <a:cs typeface="Arial"/>
                <a:sym typeface="Arial"/>
              </a:rPr>
              <a:t> </a:t>
            </a:r>
          </a:p>
          <a:p>
            <a:r>
              <a:rPr lang="fr-FR" sz="1100" b="0" i="0" u="none" strike="noStrike" cap="none" dirty="0">
                <a:solidFill>
                  <a:srgbClr val="000000"/>
                </a:solidFill>
                <a:effectLst/>
                <a:latin typeface="Arial"/>
                <a:ea typeface="Arial"/>
                <a:cs typeface="Arial"/>
                <a:sym typeface="Arial"/>
              </a:rPr>
              <a:t>3-Sécurité</a:t>
            </a:r>
          </a:p>
          <a:p>
            <a:r>
              <a:rPr lang="fr-FR" sz="1100" b="0" i="0" u="none" strike="noStrike" cap="none" dirty="0">
                <a:solidFill>
                  <a:srgbClr val="000000"/>
                </a:solidFill>
                <a:effectLst/>
                <a:latin typeface="Arial"/>
                <a:ea typeface="Arial"/>
                <a:cs typeface="Arial"/>
                <a:sym typeface="Arial"/>
              </a:rPr>
              <a:t>Pour garantir la sécurité, nous avons connecté la sortie du régulateur à un circuit de protection, composé d’une résistance de 220 et d’une diode Zener de 12V, en accord avec les capacités de l’Arduino que nous souhaitons alimenter.  </a:t>
            </a:r>
          </a:p>
          <a:p>
            <a:r>
              <a:rPr lang="fr-FR" sz="1100" b="0" i="0" u="none" strike="noStrike" cap="none" dirty="0">
                <a:solidFill>
                  <a:srgbClr val="000000"/>
                </a:solidFill>
                <a:effectLst/>
                <a:latin typeface="Arial"/>
                <a:ea typeface="Arial"/>
                <a:cs typeface="Arial"/>
                <a:sym typeface="Arial"/>
              </a:rPr>
              <a:t> </a:t>
            </a:r>
          </a:p>
          <a:p>
            <a:pPr marL="158750" indent="0">
              <a:buNone/>
            </a:pPr>
            <a:endParaRPr lang="fr-FR" b="0" dirty="0"/>
          </a:p>
        </p:txBody>
      </p:sp>
    </p:spTree>
    <p:extLst>
      <p:ext uri="{BB962C8B-B14F-4D97-AF65-F5344CB8AC3E}">
        <p14:creationId xmlns:p14="http://schemas.microsoft.com/office/powerpoint/2010/main" val="2918066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C0F52824-F122-8098-5A87-2EDBD4552D12}"/>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FD6980DE-3022-6ED1-F37A-36818E6D4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97456A30-EA46-2528-B564-14F358FBD2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montage suit le protocole I2C. Le LCD et le MPU6050 sont branchés sur les mêmes lignes SDA/SCL de l’Arduino, réduisant ainsi le nombre de broches utilisées tout en assurant une communication efficace.</a:t>
            </a:r>
            <a:endParaRPr lang="fr-FR" b="0" dirty="0"/>
          </a:p>
        </p:txBody>
      </p:sp>
    </p:spTree>
    <p:extLst>
      <p:ext uri="{BB962C8B-B14F-4D97-AF65-F5344CB8AC3E}">
        <p14:creationId xmlns:p14="http://schemas.microsoft.com/office/powerpoint/2010/main" val="241528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0E55EA94-A4D1-59CA-1900-188673F662A2}"/>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C22DC869-926E-3F45-BE8C-0DA053F109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17D243AE-DD83-323C-DF4B-C19F376372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montage suit le protocole I2C. Le LCD et le MPU6050 sont branchés sur les mêmes lignes SDA/SCL de l’Arduino, réduisant ainsi le nombre de broches utilisées tout en assurant une communication efficace.</a:t>
            </a:r>
            <a:endParaRPr lang="fr-FR" b="0" dirty="0"/>
          </a:p>
        </p:txBody>
      </p:sp>
    </p:spTree>
    <p:extLst>
      <p:ext uri="{BB962C8B-B14F-4D97-AF65-F5344CB8AC3E}">
        <p14:creationId xmlns:p14="http://schemas.microsoft.com/office/powerpoint/2010/main" val="3721685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D9C7DAEC-EEC8-E885-C4FF-4F5FCDF76B6D}"/>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09637DAE-B9F1-18AF-F00F-BDA4DA0DD7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0B443426-3D5B-21F3-1A6D-5828DE0674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code lit les valeurs brutes d’accélération et de rotation, les convertit en unités physiques, puis retire la gravité pour isoler l’accélération réelle.</a:t>
            </a:r>
            <a:br>
              <a:rPr lang="fr-FR" dirty="0"/>
            </a:br>
            <a:r>
              <a:rPr lang="fr-FR" dirty="0"/>
              <a:t>Le sens du mouvement est alors déduit et affiché en temps réel sur le LCD.</a:t>
            </a:r>
            <a:endParaRPr lang="fr-FR" b="0" dirty="0"/>
          </a:p>
        </p:txBody>
      </p:sp>
    </p:spTree>
    <p:extLst>
      <p:ext uri="{BB962C8B-B14F-4D97-AF65-F5344CB8AC3E}">
        <p14:creationId xmlns:p14="http://schemas.microsoft.com/office/powerpoint/2010/main" val="218593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541129CC-93A9-D63B-E29F-6050A324AFD6}"/>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04429E13-F679-4711-E344-58EAD6838A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8D8C3C4B-78CE-60E0-2087-23029F8EE9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fr-FR" b="0" dirty="0"/>
          </a:p>
        </p:txBody>
      </p:sp>
    </p:spTree>
    <p:extLst>
      <p:ext uri="{BB962C8B-B14F-4D97-AF65-F5344CB8AC3E}">
        <p14:creationId xmlns:p14="http://schemas.microsoft.com/office/powerpoint/2010/main" val="2694988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a:extLst>
            <a:ext uri="{FF2B5EF4-FFF2-40B4-BE49-F238E27FC236}">
              <a16:creationId xmlns:a16="http://schemas.microsoft.com/office/drawing/2014/main" id="{245D09C2-4A86-1CC7-026B-3814DF980EDB}"/>
            </a:ext>
          </a:extLst>
        </p:cNvPr>
        <p:cNvGrpSpPr/>
        <p:nvPr/>
      </p:nvGrpSpPr>
      <p:grpSpPr>
        <a:xfrm>
          <a:off x="0" y="0"/>
          <a:ext cx="0" cy="0"/>
          <a:chOff x="0" y="0"/>
          <a:chExt cx="0" cy="0"/>
        </a:xfrm>
      </p:grpSpPr>
      <p:sp>
        <p:nvSpPr>
          <p:cNvPr id="545" name="Google Shape;545;g10d7ae03d46_0_10:notes">
            <a:extLst>
              <a:ext uri="{FF2B5EF4-FFF2-40B4-BE49-F238E27FC236}">
                <a16:creationId xmlns:a16="http://schemas.microsoft.com/office/drawing/2014/main" id="{DA8A64AB-623F-EC1C-0999-E70F21FBE1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a:extLst>
              <a:ext uri="{FF2B5EF4-FFF2-40B4-BE49-F238E27FC236}">
                <a16:creationId xmlns:a16="http://schemas.microsoft.com/office/drawing/2014/main" id="{3BA7DE54-A7B9-48FB-7BF8-2B356EDA86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45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a:extLst>
            <a:ext uri="{FF2B5EF4-FFF2-40B4-BE49-F238E27FC236}">
              <a16:creationId xmlns:a16="http://schemas.microsoft.com/office/drawing/2014/main" id="{4227D476-E9DF-9A5B-6B7F-8F18262D4372}"/>
            </a:ext>
          </a:extLst>
        </p:cNvPr>
        <p:cNvGrpSpPr/>
        <p:nvPr/>
      </p:nvGrpSpPr>
      <p:grpSpPr>
        <a:xfrm>
          <a:off x="0" y="0"/>
          <a:ext cx="0" cy="0"/>
          <a:chOff x="0" y="0"/>
          <a:chExt cx="0" cy="0"/>
        </a:xfrm>
      </p:grpSpPr>
      <p:sp>
        <p:nvSpPr>
          <p:cNvPr id="2148" name="Google Shape;2148;g10d7ae03d46_0_5:notes">
            <a:extLst>
              <a:ext uri="{FF2B5EF4-FFF2-40B4-BE49-F238E27FC236}">
                <a16:creationId xmlns:a16="http://schemas.microsoft.com/office/drawing/2014/main" id="{1BDC2579-4A29-D5B6-AB29-8EC14E02B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a:extLst>
              <a:ext uri="{FF2B5EF4-FFF2-40B4-BE49-F238E27FC236}">
                <a16:creationId xmlns:a16="http://schemas.microsoft.com/office/drawing/2014/main" id="{7F10BB5A-40DF-8D9E-9CBE-A7A8367B72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73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A7105684-B603-D19D-787C-68537A073293}"/>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FD9FBE2D-C0D5-CA8F-BAE9-B5EE14876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BEC63370-E316-F124-EE75-F2EA22C1CD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Notre robot autonome est conçu pour </a:t>
            </a:r>
            <a:r>
              <a:rPr lang="fr-FR" dirty="0"/>
              <a:t>identifier les déchets au sol, les collecter et les trier automatiquement tout en naviguant de manière autonome en évitant les obstacles. Tout cela sans aucune intervention humaine.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atteindre ce niveau d’autonomie, le robot doit intégrer plusieurs fonctionnalités clés que nous avons identifiées.</a:t>
            </a:r>
          </a:p>
        </p:txBody>
      </p:sp>
    </p:spTree>
    <p:extLst>
      <p:ext uri="{BB962C8B-B14F-4D97-AF65-F5344CB8AC3E}">
        <p14:creationId xmlns:p14="http://schemas.microsoft.com/office/powerpoint/2010/main" val="3472800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C77C7C4C-5C5A-5F7F-1BDB-44729E945F9F}"/>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55A52B6C-A701-54E3-615E-B8BC6608F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E0E833E8-91B9-FC3B-3FAC-9C2F888C9C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Ces fonctions sont au cœur de notre robot :</a:t>
            </a:r>
            <a:br>
              <a:rPr lang="fr-FR" b="0" dirty="0"/>
            </a:br>
            <a:r>
              <a:rPr lang="fr-FR" b="0" dirty="0"/>
              <a:t>D’abord, il doit se déplacer intelligemment dans l’environnement.</a:t>
            </a:r>
            <a:br>
              <a:rPr lang="fr-FR" b="0" dirty="0"/>
            </a:br>
            <a:r>
              <a:rPr lang="fr-FR" b="0" dirty="0"/>
              <a:t>Ensuite, il doit voir et reconnaître les déchets au sol.</a:t>
            </a:r>
            <a:br>
              <a:rPr lang="fr-FR" b="0" dirty="0"/>
            </a:br>
            <a:r>
              <a:rPr lang="fr-FR" b="0" dirty="0"/>
              <a:t>Enfin, il doit saisir et trier ces déchets correctement à l’aide d’un bras robotisé.</a:t>
            </a:r>
            <a:br>
              <a:rPr lang="fr-FR" b="0" dirty="0"/>
            </a:br>
            <a:br>
              <a:rPr lang="fr-FR" b="0" dirty="0"/>
            </a:br>
            <a:r>
              <a:rPr lang="fr-FR" dirty="0"/>
              <a:t>Pour assurer ces fonctions, nous avons choisi des modules performants et adaptés</a:t>
            </a:r>
            <a:endParaRPr lang="fr-FR" b="0" dirty="0"/>
          </a:p>
        </p:txBody>
      </p:sp>
    </p:spTree>
    <p:extLst>
      <p:ext uri="{BB962C8B-B14F-4D97-AF65-F5344CB8AC3E}">
        <p14:creationId xmlns:p14="http://schemas.microsoft.com/office/powerpoint/2010/main" val="385634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4A88F71F-6ECF-9F68-6EE2-9AD8CD7E2229}"/>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40060E09-2D1F-B80A-04B6-A47CA56D4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9B465F70-DCD2-8741-52A3-F0CAE527F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D’un côté, le </a:t>
            </a:r>
            <a:r>
              <a:rPr lang="fr-FR" dirty="0" err="1"/>
              <a:t>Rosmaster</a:t>
            </a:r>
            <a:r>
              <a:rPr lang="fr-FR" dirty="0"/>
              <a:t> X3 s’occupe du véhicule robotique.</a:t>
            </a:r>
            <a:br>
              <a:rPr lang="fr-FR" dirty="0"/>
            </a:br>
            <a:r>
              <a:rPr lang="fr-FR" dirty="0"/>
              <a:t>Il permet une navigation autonome grâce à la technologie SLAM, la détection d’obstacles avec un </a:t>
            </a:r>
            <a:r>
              <a:rPr lang="fr-FR" dirty="0" err="1"/>
              <a:t>LiDAR</a:t>
            </a:r>
            <a:r>
              <a:rPr lang="fr-FR" dirty="0"/>
              <a:t>, et une mobilité omnidirectionnelle grâce aux roues </a:t>
            </a:r>
            <a:r>
              <a:rPr lang="fr-FR" dirty="0" err="1"/>
              <a:t>Mécanum.</a:t>
            </a:r>
            <a:r>
              <a:rPr lang="fr-FR" b="0" dirty="0" err="1"/>
              <a:t>un</a:t>
            </a:r>
            <a:r>
              <a:rPr lang="fr-FR" b="0" dirty="0"/>
              <a:t> bras robotisé, puis les trie </a:t>
            </a:r>
            <a:r>
              <a:rPr lang="fr-FR" dirty="0"/>
              <a:t>automatiquement. Tout cela sans aucune intervention humaine.</a:t>
            </a:r>
          </a:p>
        </p:txBody>
      </p:sp>
    </p:spTree>
    <p:extLst>
      <p:ext uri="{BB962C8B-B14F-4D97-AF65-F5344CB8AC3E}">
        <p14:creationId xmlns:p14="http://schemas.microsoft.com/office/powerpoint/2010/main" val="349483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FD402742-021E-DD0B-87AD-AF6E5D7358D7}"/>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77430B2E-0055-E1C1-2F40-7CAF00127A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C9BD9130-8327-2AE7-F283-6C15EC0FA7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De l’autre, pour le bras robotisé, nous utilisons un </a:t>
            </a:r>
            <a:r>
              <a:rPr lang="fr-FR" dirty="0" err="1"/>
              <a:t>Jetson</a:t>
            </a:r>
            <a:r>
              <a:rPr lang="fr-FR" dirty="0"/>
              <a:t> Nano intégré dans le système </a:t>
            </a:r>
            <a:r>
              <a:rPr lang="fr-FR" dirty="0" err="1"/>
              <a:t>Dofbot</a:t>
            </a:r>
            <a:r>
              <a:rPr lang="fr-FR" dirty="0"/>
              <a:t>.</a:t>
            </a:r>
            <a:br>
              <a:rPr lang="fr-FR" dirty="0"/>
            </a:br>
            <a:r>
              <a:rPr lang="fr-FR" dirty="0"/>
              <a:t>Ce module est capable de détecter les objets via une caméra, de les classifier grâce à l’intelligence artificielle, et de saisir, manipuler et trier les déchets avec un bras à 6 axes.</a:t>
            </a:r>
          </a:p>
          <a:p>
            <a:pPr marL="158750" indent="0">
              <a:buNone/>
            </a:pPr>
            <a:endParaRPr lang="fr-FR" dirty="0"/>
          </a:p>
          <a:p>
            <a:pPr marL="158750" indent="0">
              <a:buNone/>
            </a:pPr>
            <a:r>
              <a:rPr lang="fr-FR" dirty="0"/>
              <a:t>Ces deux modules travaillent ensemble pour que notre robot soit autonome, intelligent et efficace dans sa mission.</a:t>
            </a:r>
          </a:p>
        </p:txBody>
      </p:sp>
    </p:spTree>
    <p:extLst>
      <p:ext uri="{BB962C8B-B14F-4D97-AF65-F5344CB8AC3E}">
        <p14:creationId xmlns:p14="http://schemas.microsoft.com/office/powerpoint/2010/main" val="1911449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8E90EFA3-FACE-3F8E-1B04-CB812C1F8100}"/>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F3928000-ACB4-95C2-AFC0-9E7CFE65B8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8FFC99E0-78A5-1532-A185-FAF1601EB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b="0" dirty="0"/>
              <a:t>Au centre du diagramme, on trouve la classe abstraite Robot, qui représente la base commune à tous les types de robots de notre système.</a:t>
            </a:r>
          </a:p>
          <a:p>
            <a:pPr marL="158750" indent="0">
              <a:buNone/>
            </a:pPr>
            <a:r>
              <a:rPr lang="fr-FR" b="0" dirty="0"/>
              <a:t>Cette classe définit deux éléments clés :</a:t>
            </a:r>
          </a:p>
          <a:p>
            <a:r>
              <a:rPr lang="fr-FR" b="0" dirty="0"/>
              <a:t>Un attribut </a:t>
            </a:r>
            <a:r>
              <a:rPr lang="fr-FR" b="0" dirty="0" err="1"/>
              <a:t>status</a:t>
            </a:r>
            <a:r>
              <a:rPr lang="fr-FR" b="0" dirty="0"/>
              <a:t>, basé sur une énumération </a:t>
            </a:r>
            <a:r>
              <a:rPr lang="fr-FR" b="0" dirty="0" err="1"/>
              <a:t>RobotStatus</a:t>
            </a:r>
            <a:r>
              <a:rPr lang="fr-FR" b="0" dirty="0"/>
              <a:t>, qui permet de savoir si le robot est en veille, en mouvement, en collecte, en chargement ou en erreur.</a:t>
            </a:r>
          </a:p>
          <a:p>
            <a:r>
              <a:rPr lang="fr-FR" b="0" dirty="0"/>
              <a:t>Une méthode move() et une méthode </a:t>
            </a:r>
            <a:r>
              <a:rPr lang="fr-FR" b="0" dirty="0" err="1"/>
              <a:t>getCurrentPosition</a:t>
            </a:r>
            <a:r>
              <a:rPr lang="fr-FR" b="0" dirty="0"/>
              <a:t>() : toutes deux sont abstraites, car leur fonctionnement dépendra du type de robot concerné.</a:t>
            </a:r>
          </a:p>
          <a:p>
            <a:pPr marL="0" lvl="0" indent="0" algn="l" rtl="0">
              <a:spcBef>
                <a:spcPts val="0"/>
              </a:spcBef>
              <a:spcAft>
                <a:spcPts val="0"/>
              </a:spcAft>
              <a:buNone/>
            </a:pPr>
            <a:endParaRPr lang="fr-FR" b="0" dirty="0"/>
          </a:p>
          <a:p>
            <a:pPr marL="0" lvl="0" indent="0" algn="l" rtl="0">
              <a:spcBef>
                <a:spcPts val="0"/>
              </a:spcBef>
              <a:spcAft>
                <a:spcPts val="0"/>
              </a:spcAft>
              <a:buNone/>
            </a:pPr>
            <a:r>
              <a:rPr lang="fr-FR" b="0" dirty="0"/>
              <a:t>Autre point très important : chaque robot est composé de capteurs, représentés par la classe </a:t>
            </a:r>
            <a:r>
              <a:rPr lang="fr-FR" b="0" dirty="0" err="1"/>
              <a:t>Sensor</a:t>
            </a:r>
            <a:r>
              <a:rPr lang="fr-FR" b="0" dirty="0"/>
              <a:t>.</a:t>
            </a:r>
            <a:br>
              <a:rPr lang="fr-FR" b="0" dirty="0"/>
            </a:br>
            <a:r>
              <a:rPr lang="fr-FR" b="0" dirty="0"/>
              <a:t>C’est une relation de composition forte : les capteurs font partie intégrante du robot, ils n’existent pas sans lui.</a:t>
            </a:r>
          </a:p>
          <a:p>
            <a:pPr marL="0" lvl="0" indent="0" algn="l" rtl="0">
              <a:spcBef>
                <a:spcPts val="0"/>
              </a:spcBef>
              <a:spcAft>
                <a:spcPts val="0"/>
              </a:spcAft>
              <a:buNone/>
            </a:pPr>
            <a:endParaRPr lang="fr-FR" b="0" dirty="0"/>
          </a:p>
          <a:p>
            <a:pPr marL="158750" indent="0">
              <a:buNone/>
            </a:pPr>
            <a:r>
              <a:rPr lang="fr-FR" b="0" dirty="0"/>
              <a:t>La classe </a:t>
            </a:r>
            <a:r>
              <a:rPr lang="fr-FR" b="0" dirty="0" err="1"/>
              <a:t>Sensor</a:t>
            </a:r>
            <a:r>
              <a:rPr lang="fr-FR" b="0" dirty="0"/>
              <a:t> modélise les capteurs embarqués dans le robot : caméras, </a:t>
            </a:r>
            <a:r>
              <a:rPr lang="fr-FR" b="0" dirty="0" err="1"/>
              <a:t>LiDAR</a:t>
            </a:r>
            <a:r>
              <a:rPr lang="fr-FR" b="0" dirty="0"/>
              <a:t>, capteurs infrarouges, etc.</a:t>
            </a:r>
            <a:br>
              <a:rPr lang="fr-FR" b="0" dirty="0"/>
            </a:br>
            <a:r>
              <a:rPr lang="fr-FR" b="0" dirty="0"/>
              <a:t>Chaque capteur a :</a:t>
            </a:r>
          </a:p>
          <a:p>
            <a:r>
              <a:rPr lang="fr-FR" b="0" dirty="0"/>
              <a:t>un identifiant, un libellé (par exemple, "caméra"), une référence technique,</a:t>
            </a:r>
          </a:p>
          <a:p>
            <a:r>
              <a:rPr lang="fr-FR" b="0" dirty="0"/>
              <a:t>une méthode </a:t>
            </a:r>
            <a:r>
              <a:rPr lang="fr-FR" b="0" dirty="0" err="1"/>
              <a:t>measure</a:t>
            </a:r>
            <a:r>
              <a:rPr lang="fr-FR" b="0" dirty="0"/>
              <a:t>() qui permet de récupérer une nouvelle valeur.</a:t>
            </a:r>
          </a:p>
          <a:p>
            <a:pPr marL="158750" indent="0">
              <a:buNone/>
            </a:pPr>
            <a:r>
              <a:rPr lang="fr-FR" b="0" dirty="0"/>
              <a:t>C’est grâce à ces capteurs que le robot perçoit son environnement et prend des décisions de manière autonome.</a:t>
            </a:r>
          </a:p>
          <a:p>
            <a:pPr marL="158750" indent="0">
              <a:buNone/>
            </a:pPr>
            <a:endParaRPr lang="fr-FR" b="0" dirty="0"/>
          </a:p>
          <a:p>
            <a:pPr marL="158750" indent="0">
              <a:buNone/>
            </a:pPr>
            <a:r>
              <a:rPr lang="fr-FR" b="0" dirty="0"/>
              <a:t>Le </a:t>
            </a:r>
            <a:r>
              <a:rPr lang="fr-FR" b="0" dirty="0" err="1"/>
              <a:t>VehicleRobot</a:t>
            </a:r>
            <a:r>
              <a:rPr lang="fr-FR" b="0" dirty="0"/>
              <a:t> est une spécialisation de la classe Robot. Il représente le robot mobile qui se déplace dans l’environnement urbain.</a:t>
            </a:r>
          </a:p>
          <a:p>
            <a:pPr marL="158750" indent="0">
              <a:buNone/>
            </a:pPr>
            <a:r>
              <a:rPr lang="fr-FR" b="0" dirty="0"/>
              <a:t>Il redéfinit la méthode move() et propose des comportements spécifiques :</a:t>
            </a:r>
          </a:p>
          <a:p>
            <a:r>
              <a:rPr lang="fr-FR" b="0" dirty="0" err="1"/>
              <a:t>detectObstacle</a:t>
            </a:r>
            <a:r>
              <a:rPr lang="fr-FR" b="0" dirty="0"/>
              <a:t>(), pour identifier les obstacles,</a:t>
            </a:r>
          </a:p>
          <a:p>
            <a:r>
              <a:rPr lang="fr-FR" b="0" dirty="0" err="1"/>
              <a:t>avoidObstacle</a:t>
            </a:r>
            <a:r>
              <a:rPr lang="fr-FR" b="0" dirty="0"/>
              <a:t>(), pour les contourner,</a:t>
            </a:r>
          </a:p>
          <a:p>
            <a:r>
              <a:rPr lang="fr-FR" b="0" dirty="0"/>
              <a:t>et </a:t>
            </a:r>
            <a:r>
              <a:rPr lang="fr-FR" b="0" dirty="0" err="1"/>
              <a:t>detectWaste</a:t>
            </a:r>
            <a:r>
              <a:rPr lang="fr-FR" b="0" dirty="0"/>
              <a:t>(), pour repérer les déchets au sol.</a:t>
            </a:r>
          </a:p>
          <a:p>
            <a:pPr marL="158750" indent="0">
              <a:buNone/>
            </a:pPr>
            <a:r>
              <a:rPr lang="fr-FR" b="0" dirty="0"/>
              <a:t>Ce robot est également capable d’intégrer des périphériques – comme une corbeille – via une relation d’agrégation avec la classe </a:t>
            </a:r>
            <a:r>
              <a:rPr lang="fr-FR" b="0" dirty="0" err="1"/>
              <a:t>Peripherals</a:t>
            </a:r>
            <a:r>
              <a:rPr lang="fr-FR" b="0" dirty="0"/>
              <a:t>.</a:t>
            </a:r>
            <a:br>
              <a:rPr lang="fr-FR" b="0" dirty="0"/>
            </a:br>
            <a:r>
              <a:rPr lang="fr-FR" b="0" dirty="0"/>
              <a:t>Cette agrégation est souple : les périphériques peuvent être ajoutés ou retirés sans impacter la structure du robot.</a:t>
            </a:r>
          </a:p>
          <a:p>
            <a:pPr marL="158750" indent="0">
              <a:buNone/>
            </a:pPr>
            <a:endParaRPr lang="fr-FR" b="0" dirty="0"/>
          </a:p>
          <a:p>
            <a:pPr marL="158750" indent="0">
              <a:buNone/>
            </a:pPr>
            <a:r>
              <a:rPr lang="fr-FR" b="0" dirty="0"/>
              <a:t>La classe abstraite </a:t>
            </a:r>
            <a:r>
              <a:rPr lang="fr-FR" b="0" dirty="0" err="1"/>
              <a:t>Peripherals</a:t>
            </a:r>
            <a:r>
              <a:rPr lang="fr-FR" b="0" dirty="0"/>
              <a:t> représente les modules externes que l’on peut connecter au robot mobile, comme la corbeille de collecte.</a:t>
            </a:r>
          </a:p>
          <a:p>
            <a:pPr marL="158750" indent="0">
              <a:buNone/>
            </a:pPr>
            <a:r>
              <a:rPr lang="fr-FR" b="0" dirty="0"/>
              <a:t>Chaque périphérique communique avec le robot via un protocole spécifique, et peut :</a:t>
            </a:r>
          </a:p>
          <a:p>
            <a:r>
              <a:rPr lang="fr-FR" b="0" dirty="0"/>
              <a:t>recevoir des données avec </a:t>
            </a:r>
            <a:r>
              <a:rPr lang="fr-FR" b="0" dirty="0" err="1"/>
              <a:t>getData</a:t>
            </a:r>
            <a:r>
              <a:rPr lang="fr-FR" b="0" dirty="0"/>
              <a:t>(),</a:t>
            </a:r>
          </a:p>
          <a:p>
            <a:r>
              <a:rPr lang="fr-FR" b="0" dirty="0"/>
              <a:t>en envoyer avec </a:t>
            </a:r>
            <a:r>
              <a:rPr lang="fr-FR" b="0" dirty="0" err="1"/>
              <a:t>sendData</a:t>
            </a:r>
            <a:r>
              <a:rPr lang="fr-FR" b="0" dirty="0"/>
              <a:t>().</a:t>
            </a:r>
          </a:p>
          <a:p>
            <a:pPr marL="158750" indent="0">
              <a:buNone/>
            </a:pPr>
            <a:r>
              <a:rPr lang="fr-FR" b="0" dirty="0"/>
              <a:t>Cette conception modulaire permet une grande flexibilité, car les périphériques sont interchangeables selon les besoins de la mission.</a:t>
            </a:r>
          </a:p>
          <a:p>
            <a:pPr marL="158750" indent="0">
              <a:buNone/>
            </a:pPr>
            <a:endParaRPr lang="fr-FR" b="0" dirty="0"/>
          </a:p>
          <a:p>
            <a:pPr marL="158750" indent="0">
              <a:buNone/>
            </a:pPr>
            <a:r>
              <a:rPr lang="fr-FR" b="0" dirty="0" err="1"/>
              <a:t>RoboticArm</a:t>
            </a:r>
            <a:r>
              <a:rPr lang="fr-FR" b="0" dirty="0"/>
              <a:t> est une autre spécialisation de Robot. Il représente un bras articulé chargé de manipuler les objets, en particulier les déchets.</a:t>
            </a:r>
          </a:p>
          <a:p>
            <a:pPr marL="158750" indent="0">
              <a:buNone/>
            </a:pPr>
            <a:r>
              <a:rPr lang="fr-FR" b="0" dirty="0"/>
              <a:t>Il intègre plusieurs méthodes :</a:t>
            </a:r>
          </a:p>
          <a:p>
            <a:r>
              <a:rPr lang="fr-FR" b="0" dirty="0" err="1"/>
              <a:t>grabWaste</a:t>
            </a:r>
            <a:r>
              <a:rPr lang="fr-FR" b="0" dirty="0"/>
              <a:t>(), pour saisir un objet,</a:t>
            </a:r>
          </a:p>
          <a:p>
            <a:r>
              <a:rPr lang="fr-FR" b="0" dirty="0" err="1"/>
              <a:t>releaseWaste</a:t>
            </a:r>
            <a:r>
              <a:rPr lang="fr-FR" b="0" dirty="0"/>
              <a:t>(), pour le relâcher,</a:t>
            </a:r>
          </a:p>
          <a:p>
            <a:r>
              <a:rPr lang="fr-FR" b="0" dirty="0" err="1"/>
              <a:t>collectWaste</a:t>
            </a:r>
            <a:r>
              <a:rPr lang="fr-FR" b="0" dirty="0"/>
              <a:t>(), pour effectuer l’action complète de collecte.</a:t>
            </a:r>
          </a:p>
          <a:p>
            <a:pPr marL="158750" indent="0">
              <a:buNone/>
            </a:pPr>
            <a:r>
              <a:rPr lang="fr-FR" b="0" dirty="0"/>
              <a:t>Le bras robotisé est composé d’articulations – c’est une relation de composition avec la classe Articulation.</a:t>
            </a:r>
          </a:p>
          <a:p>
            <a:pPr marL="158750" indent="0">
              <a:buNone/>
            </a:pPr>
            <a:endParaRPr lang="fr-FR" b="0" dirty="0"/>
          </a:p>
          <a:p>
            <a:pPr marL="158750" indent="0">
              <a:buNone/>
            </a:pPr>
            <a:endParaRPr lang="fr-FR" b="0" dirty="0"/>
          </a:p>
          <a:p>
            <a:pPr marL="158750" indent="0">
              <a:buNone/>
            </a:pPr>
            <a:r>
              <a:rPr lang="fr-FR" b="0" dirty="0"/>
              <a:t>Chaque Articulation représente un axe de rotation du bras. Elle a : des limites de mouvement (</a:t>
            </a:r>
            <a:r>
              <a:rPr lang="fr-FR" b="0" dirty="0" err="1"/>
              <a:t>minLimit</a:t>
            </a:r>
            <a:r>
              <a:rPr lang="fr-FR" b="0" dirty="0"/>
              <a:t>, </a:t>
            </a:r>
            <a:r>
              <a:rPr lang="fr-FR" b="0" dirty="0" err="1"/>
              <a:t>maxLimit</a:t>
            </a:r>
            <a:r>
              <a:rPr lang="fr-FR" b="0" dirty="0"/>
              <a:t>),</a:t>
            </a:r>
          </a:p>
          <a:p>
            <a:r>
              <a:rPr lang="fr-FR" b="0" dirty="0"/>
              <a:t>un angle de repos (</a:t>
            </a:r>
            <a:r>
              <a:rPr lang="fr-FR" b="0" dirty="0" err="1"/>
              <a:t>restAngle</a:t>
            </a:r>
            <a:r>
              <a:rPr lang="fr-FR" b="0" dirty="0"/>
              <a:t>),</a:t>
            </a:r>
          </a:p>
          <a:p>
            <a:r>
              <a:rPr lang="fr-FR" b="0" dirty="0"/>
              <a:t>et des méthodes pour piloter précisément le moteur, comme </a:t>
            </a:r>
            <a:r>
              <a:rPr lang="fr-FR" b="0" dirty="0" err="1"/>
              <a:t>moveTo</a:t>
            </a:r>
            <a:r>
              <a:rPr lang="fr-FR" b="0" dirty="0"/>
              <a:t>() et </a:t>
            </a:r>
            <a:r>
              <a:rPr lang="fr-FR" b="0" dirty="0" err="1"/>
              <a:t>getCurrentAngle</a:t>
            </a:r>
            <a:r>
              <a:rPr lang="fr-FR" b="0" dirty="0"/>
              <a:t>().</a:t>
            </a:r>
          </a:p>
          <a:p>
            <a:pPr marL="158750" indent="0">
              <a:buNone/>
            </a:pPr>
            <a:r>
              <a:rPr lang="fr-FR" b="0" dirty="0"/>
              <a:t>Sans ses articulations, le bras ne pourrait pas fonctionner : d’où cette composition forte.</a:t>
            </a:r>
          </a:p>
          <a:p>
            <a:pPr marL="158750" indent="0">
              <a:buNone/>
            </a:pPr>
            <a:endParaRPr lang="fr-FR" b="0" dirty="0"/>
          </a:p>
          <a:p>
            <a:pPr marL="158750" indent="0">
              <a:buNone/>
            </a:pPr>
            <a:r>
              <a:rPr lang="fr-FR" b="0" dirty="0"/>
              <a:t>Enfin, la classe Position modélise les coordonnées spatiales 3D : x, y, z.</a:t>
            </a:r>
            <a:br>
              <a:rPr lang="fr-FR" b="0" dirty="0"/>
            </a:br>
            <a:r>
              <a:rPr lang="fr-FR" b="0" dirty="0"/>
              <a:t>Elle est utilisée pour localiser les objets, et propose une méthode distance() pour calculer la distance entre deux points.</a:t>
            </a:r>
          </a:p>
          <a:p>
            <a:pPr marL="158750" indent="0">
              <a:buNone/>
            </a:pPr>
            <a:endParaRPr lang="fr-FR" b="0" dirty="0"/>
          </a:p>
          <a:p>
            <a:pPr marL="158750" indent="0">
              <a:buNone/>
            </a:pPr>
            <a:endParaRPr lang="fr-FR" b="0" dirty="0"/>
          </a:p>
          <a:p>
            <a:pPr marL="158750" indent="0">
              <a:buNone/>
            </a:pPr>
            <a:r>
              <a:rPr lang="fr-FR" b="0" dirty="0"/>
              <a:t>Pour conclure, ce diagramme reflète une architecture claire, modulaire et extensible :</a:t>
            </a:r>
          </a:p>
          <a:p>
            <a:r>
              <a:rPr lang="fr-FR" b="0" dirty="0"/>
              <a:t>L’héritage permet de partager un comportement commun entre les différents robots.</a:t>
            </a:r>
          </a:p>
          <a:p>
            <a:r>
              <a:rPr lang="fr-FR" b="0" dirty="0"/>
              <a:t>La composition garantit que certaines parties, comme les capteurs ou les articulations, sont essentielles au bon fonctionnement.</a:t>
            </a:r>
          </a:p>
          <a:p>
            <a:r>
              <a:rPr lang="fr-FR" b="0" dirty="0"/>
              <a:t>L’agrégation, enfin, offre la possibilité de connecter des éléments amovibles, comme les périphériques, sans rigidité.</a:t>
            </a:r>
          </a:p>
          <a:p>
            <a:pPr marL="158750" indent="0">
              <a:buNone/>
            </a:pPr>
            <a:endParaRPr lang="fr-FR" dirty="0"/>
          </a:p>
          <a:p>
            <a:pPr marL="158750" indent="0">
              <a:buNone/>
            </a:pPr>
            <a:endParaRPr lang="fr-FR" dirty="0"/>
          </a:p>
          <a:p>
            <a:pPr marL="0" lvl="0" indent="0" algn="l" rtl="0">
              <a:spcBef>
                <a:spcPts val="0"/>
              </a:spcBef>
              <a:spcAft>
                <a:spcPts val="0"/>
              </a:spcAft>
              <a:buNone/>
            </a:pPr>
            <a:endParaRPr lang="fr-FR" b="0" dirty="0"/>
          </a:p>
        </p:txBody>
      </p:sp>
    </p:spTree>
    <p:extLst>
      <p:ext uri="{BB962C8B-B14F-4D97-AF65-F5344CB8AC3E}">
        <p14:creationId xmlns:p14="http://schemas.microsoft.com/office/powerpoint/2010/main" val="65586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5EB97018-AC62-ABD6-F01C-A8EA5D580CC0}"/>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1F71139E-1D59-0DAD-53DF-189DAB7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C253CF92-B0A0-484E-38B4-6520ED264F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456359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E0EF7D06-C733-72DD-464F-BF36B0E7F466}"/>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6192EC45-3277-C99F-74CA-B4C3F4F018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3C7DC91D-0645-034E-31A9-8AB1613AA6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801304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37AD7D6A-C859-BA61-1E14-3794C1C3906B}"/>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6FB2E78E-258F-C020-1195-31E4B4AB3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794784EC-E5D9-6AFC-BA69-765935D551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101213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2B02CF7C-6D81-0D46-CCF5-038EF54F845A}"/>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AB0A0FC3-49B5-B83B-A7AB-7045A63DD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8B403DAF-38A4-9DD6-6A8F-B003849F7E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007360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B662CE8A-8883-8AF0-C555-C645362BA7B8}"/>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0815C0C0-5D06-8A03-2406-741F5DCCEC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19A4E621-851A-F6D8-8397-50851873BA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005644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a:extLst>
            <a:ext uri="{FF2B5EF4-FFF2-40B4-BE49-F238E27FC236}">
              <a16:creationId xmlns:a16="http://schemas.microsoft.com/office/drawing/2014/main" id="{D218BEC1-4E01-0DFF-53AA-0F2CAA2B8274}"/>
            </a:ext>
          </a:extLst>
        </p:cNvPr>
        <p:cNvGrpSpPr/>
        <p:nvPr/>
      </p:nvGrpSpPr>
      <p:grpSpPr>
        <a:xfrm>
          <a:off x="0" y="0"/>
          <a:ext cx="0" cy="0"/>
          <a:chOff x="0" y="0"/>
          <a:chExt cx="0" cy="0"/>
        </a:xfrm>
      </p:grpSpPr>
      <p:sp>
        <p:nvSpPr>
          <p:cNvPr id="545" name="Google Shape;545;g10d7ae03d46_0_10:notes">
            <a:extLst>
              <a:ext uri="{FF2B5EF4-FFF2-40B4-BE49-F238E27FC236}">
                <a16:creationId xmlns:a16="http://schemas.microsoft.com/office/drawing/2014/main" id="{C478FA70-5F99-9BFD-EDBA-2C15035090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a:extLst>
              <a:ext uri="{FF2B5EF4-FFF2-40B4-BE49-F238E27FC236}">
                <a16:creationId xmlns:a16="http://schemas.microsoft.com/office/drawing/2014/main" id="{CDAE97B0-02EE-F59B-CE32-9ACEA08EB0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188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a:extLst>
            <a:ext uri="{FF2B5EF4-FFF2-40B4-BE49-F238E27FC236}">
              <a16:creationId xmlns:a16="http://schemas.microsoft.com/office/drawing/2014/main" id="{07BE2D9A-615B-F0A8-035A-5B790079B578}"/>
            </a:ext>
          </a:extLst>
        </p:cNvPr>
        <p:cNvGrpSpPr/>
        <p:nvPr/>
      </p:nvGrpSpPr>
      <p:grpSpPr>
        <a:xfrm>
          <a:off x="0" y="0"/>
          <a:ext cx="0" cy="0"/>
          <a:chOff x="0" y="0"/>
          <a:chExt cx="0" cy="0"/>
        </a:xfrm>
      </p:grpSpPr>
      <p:sp>
        <p:nvSpPr>
          <p:cNvPr id="2148" name="Google Shape;2148;g10d7ae03d46_0_5:notes">
            <a:extLst>
              <a:ext uri="{FF2B5EF4-FFF2-40B4-BE49-F238E27FC236}">
                <a16:creationId xmlns:a16="http://schemas.microsoft.com/office/drawing/2014/main" id="{A580D204-EE66-93AB-B5E1-92582D9B95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a:extLst>
              <a:ext uri="{FF2B5EF4-FFF2-40B4-BE49-F238E27FC236}">
                <a16:creationId xmlns:a16="http://schemas.microsoft.com/office/drawing/2014/main" id="{6F3930B6-B66F-44DC-D0B0-5082D3175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dirty="0"/>
              <a:t>La </a:t>
            </a:r>
            <a:r>
              <a:rPr lang="fr-FR" b="0" dirty="0" err="1"/>
              <a:t>Tekbot</a:t>
            </a:r>
            <a:r>
              <a:rPr lang="fr-FR" b="0" dirty="0"/>
              <a:t> </a:t>
            </a:r>
            <a:r>
              <a:rPr lang="fr-FR" b="0" dirty="0" err="1"/>
              <a:t>Robotics</a:t>
            </a:r>
            <a:r>
              <a:rPr lang="fr-FR" b="0" dirty="0"/>
              <a:t> Challenge 2025 nous lance un défi ambitieux : concevoir un robot capable de collecter et trier les déchets, au service d’une Afrique propre et durable.</a:t>
            </a:r>
            <a:br>
              <a:rPr lang="fr-FR" b="0" dirty="0"/>
            </a:br>
            <a:r>
              <a:rPr lang="fr-FR" b="0" dirty="0"/>
              <a:t>Les tests que nous réalisons aujourd’hui sont bien plus que des défis : ce sont les piliers techniques sur lesquels repose notre robot final.</a:t>
            </a:r>
            <a:br>
              <a:rPr lang="fr-FR" b="0" dirty="0"/>
            </a:br>
            <a:r>
              <a:rPr lang="fr-FR" b="0" dirty="0"/>
              <a:t>En maîtrisant chaque domaine : électronique, informatique, mécanique ; nous construisons une solution concrète, prête à répondre aux urgences environnementales de nos villes.</a:t>
            </a:r>
            <a:endParaRPr b="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87F66958-E7A3-777E-04CC-D456C7064CCA}"/>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7706A64B-E2F4-F4A6-C7F7-B7376499C6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565DA4ED-2F23-F413-4978-4D463ADAC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L’objectif principal était de concevoir un robot roulant autonome capable d’identifier, de ramasser et de trier les déchets. Notre rôle s’est centré sur la partie mécanique, notamment la modélisation des pièces avec SolidWorks.</a:t>
            </a:r>
          </a:p>
        </p:txBody>
      </p:sp>
    </p:spTree>
    <p:extLst>
      <p:ext uri="{BB962C8B-B14F-4D97-AF65-F5344CB8AC3E}">
        <p14:creationId xmlns:p14="http://schemas.microsoft.com/office/powerpoint/2010/main" val="2336878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C361F368-D3DE-6A82-B14E-51FB0D416B7E}"/>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FB5A1984-94DC-0DD9-8C1A-B56C850F34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9355EBE8-5532-58B4-9A02-D7E569FB34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première pièce a été conçue à partir d’un assemblage de cercles concentriques, de courbes </a:t>
            </a:r>
            <a:r>
              <a:rPr lang="fr-FR" dirty="0" err="1"/>
              <a:t>spline</a:t>
            </a:r>
            <a:r>
              <a:rPr lang="fr-FR" dirty="0"/>
              <a:t> et d’un rectangle central. Nous avons utilisé l’outil Bossage/Extrusion pour générer le volume. Un matériau en acier AISI 1020 a été appliqué.</a:t>
            </a:r>
            <a:br>
              <a:rPr lang="fr-FR" dirty="0"/>
            </a:br>
            <a:br>
              <a:rPr lang="fr-FR" dirty="0"/>
            </a:br>
            <a:r>
              <a:rPr lang="fr-FR" dirty="0"/>
              <a:t>Après extrusion et perçages successifs, nous avons symétrisé la pièce et appliqué des couleurs spécifiques aux faces. La masse finale a été évaluée grâce aux outils d’analyse de SolidWorks.</a:t>
            </a:r>
          </a:p>
          <a:p>
            <a:pPr marL="158750" indent="0">
              <a:buNone/>
            </a:pPr>
            <a:endParaRPr lang="fr-FR" dirty="0"/>
          </a:p>
        </p:txBody>
      </p:sp>
    </p:spTree>
    <p:extLst>
      <p:ext uri="{BB962C8B-B14F-4D97-AF65-F5344CB8AC3E}">
        <p14:creationId xmlns:p14="http://schemas.microsoft.com/office/powerpoint/2010/main" val="4043075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C371236A-6C5B-6FA0-D105-833EE2E26731}"/>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2A93DCF3-0D00-5465-354A-67C03A263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77AC3AF4-F47E-6E37-77CA-700CE1351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deuxième pièce repose sur deux cercles éloignés, extrudés de manière différente. Nous avons ensuite ajouté des perçages et une courbe reliant les deux extrusions pour un rendu fluide.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fr-FR" dirty="0"/>
            </a:br>
            <a:r>
              <a:rPr lang="fr-FR" dirty="0"/>
              <a:t>Le matériau utilisé ici est un alliage 1060 d’aluminium, choisi pour sa légèreté. Après finition, nous avons obtenu une pièce compacte et fonctionnelle.</a:t>
            </a:r>
          </a:p>
        </p:txBody>
      </p:sp>
    </p:spTree>
    <p:extLst>
      <p:ext uri="{BB962C8B-B14F-4D97-AF65-F5344CB8AC3E}">
        <p14:creationId xmlns:p14="http://schemas.microsoft.com/office/powerpoint/2010/main" val="2626452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34D0CC45-82CC-37E4-331B-D33FC11049F8}"/>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7C403116-FB2B-11EE-BACF-04F7505EB0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1E651A70-8F08-1025-804A-88F15F2496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la troisième pièce, nous avons commencé par créer une face latérale, puis utilisé l’outil de décalage pour en créer une deuxième. Après extrusion, nous avons modélisé des ouvertures internes via coupe extrudée.</a:t>
            </a:r>
            <a:br>
              <a:rPr lang="fr-FR" dirty="0"/>
            </a:br>
            <a:br>
              <a:rPr lang="fr-FR" dirty="0"/>
            </a:br>
            <a:r>
              <a:rPr lang="fr-FR" dirty="0"/>
              <a:t>Une fois le volume établi, nous avons appliqué l’acier AISI 1020 et défini les couleurs. L’analyse nous a permis d’évaluer précisément la masse du composant.</a:t>
            </a:r>
          </a:p>
        </p:txBody>
      </p:sp>
    </p:spTree>
    <p:extLst>
      <p:ext uri="{BB962C8B-B14F-4D97-AF65-F5344CB8AC3E}">
        <p14:creationId xmlns:p14="http://schemas.microsoft.com/office/powerpoint/2010/main" val="36634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7C3C60B1-E5A0-E31E-6AC2-200837240242}"/>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66019C0F-89FE-6B39-F81A-1E0A3D0D6A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C66927B6-1777-BC03-A464-1303A35D03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quatrième pièce intègre une forme inclinée avec plusieurs triangles extrudés. Ces formes complexes sont utilisées pour créer des pentes fonctionnelles dans la structure</a:t>
            </a:r>
            <a:br>
              <a:rPr lang="fr-FR" dirty="0"/>
            </a:br>
            <a:br>
              <a:rPr lang="fr-FR" dirty="0"/>
            </a:br>
            <a:r>
              <a:rPr lang="fr-FR" dirty="0"/>
              <a:t>Nous avons terminé la modélisation par l’ajout d’un anneau circulaire extrudé et d’un congé sur son bord. Le matériau retenu ici est également l’aluminium 1060 pour sa légèreté.</a:t>
            </a:r>
          </a:p>
        </p:txBody>
      </p:sp>
    </p:spTree>
    <p:extLst>
      <p:ext uri="{BB962C8B-B14F-4D97-AF65-F5344CB8AC3E}">
        <p14:creationId xmlns:p14="http://schemas.microsoft.com/office/powerpoint/2010/main" val="2628419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287D41C3-B9FD-AB73-0230-7346971AFF5B}"/>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7FD7C1CC-DDE2-368F-2454-0F76308F9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0D9C4B85-16D9-13BF-864E-88FBBA2CAA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l’assemblage, nous avons appliqué deux types de contraintes : entre les vis et les composants, puis entre composants eux-mêmes. Cela permet un alignement précis et réaliste des pièces.</a:t>
            </a:r>
          </a:p>
        </p:txBody>
      </p:sp>
    </p:spTree>
    <p:extLst>
      <p:ext uri="{BB962C8B-B14F-4D97-AF65-F5344CB8AC3E}">
        <p14:creationId xmlns:p14="http://schemas.microsoft.com/office/powerpoint/2010/main" val="3540515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89A15E6F-C034-AFE5-4E91-0E3A569934D0}"/>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1557A911-A520-F9E4-BA1F-8196E164F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6C3E3E65-F48A-EC5F-0AC7-E57A2E4979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Voici les masses des différentes pièces, ainsi que la position du centre de gravité de l’ensemble selon la position du vérin. Ces données sont essentielles pour vérifier la stabilité du robot.</a:t>
            </a:r>
          </a:p>
        </p:txBody>
      </p:sp>
    </p:spTree>
    <p:extLst>
      <p:ext uri="{BB962C8B-B14F-4D97-AF65-F5344CB8AC3E}">
        <p14:creationId xmlns:p14="http://schemas.microsoft.com/office/powerpoint/2010/main" val="3185025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56752C2C-FF79-BC72-D62F-24B807B17952}"/>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571E0099-6350-3A6A-A4FD-07B1AAABF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4716A94C-3EBA-13F1-21C9-3B372FD260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Voici les masses des différentes pièces, ainsi que la position du centre de gravité de l’ensemble selon la position du vérin. Ces données sont essentielles pour vérifier la stabilité du robot.</a:t>
            </a:r>
          </a:p>
        </p:txBody>
      </p:sp>
    </p:spTree>
    <p:extLst>
      <p:ext uri="{BB962C8B-B14F-4D97-AF65-F5344CB8AC3E}">
        <p14:creationId xmlns:p14="http://schemas.microsoft.com/office/powerpoint/2010/main" val="1558089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a:extLst>
            <a:ext uri="{FF2B5EF4-FFF2-40B4-BE49-F238E27FC236}">
              <a16:creationId xmlns:a16="http://schemas.microsoft.com/office/drawing/2014/main" id="{73064516-A2EC-A9DC-1E5D-A3BB176A5253}"/>
            </a:ext>
          </a:extLst>
        </p:cNvPr>
        <p:cNvGrpSpPr/>
        <p:nvPr/>
      </p:nvGrpSpPr>
      <p:grpSpPr>
        <a:xfrm>
          <a:off x="0" y="0"/>
          <a:ext cx="0" cy="0"/>
          <a:chOff x="0" y="0"/>
          <a:chExt cx="0" cy="0"/>
        </a:xfrm>
      </p:grpSpPr>
      <p:sp>
        <p:nvSpPr>
          <p:cNvPr id="323" name="Google Shape;323;g10e84aac6d0_0_83:notes">
            <a:extLst>
              <a:ext uri="{FF2B5EF4-FFF2-40B4-BE49-F238E27FC236}">
                <a16:creationId xmlns:a16="http://schemas.microsoft.com/office/drawing/2014/main" id="{4F9E016B-1E93-6588-B513-A758CA9AD7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a:extLst>
              <a:ext uri="{FF2B5EF4-FFF2-40B4-BE49-F238E27FC236}">
                <a16:creationId xmlns:a16="http://schemas.microsoft.com/office/drawing/2014/main" id="{938F8068-37FB-776A-BACA-B881F28AFB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En conclusion, ce </a:t>
            </a:r>
            <a:r>
              <a:rPr lang="fr-FR" b="1" dirty="0"/>
              <a:t>premier test du TEKBOT </a:t>
            </a:r>
            <a:r>
              <a:rPr lang="fr-FR" b="1" dirty="0" err="1"/>
              <a:t>Robotics</a:t>
            </a:r>
            <a:r>
              <a:rPr lang="fr-FR" b="1" dirty="0"/>
              <a:t> Challenge 2025</a:t>
            </a:r>
            <a:r>
              <a:rPr lang="fr-FR" dirty="0"/>
              <a:t> nous a permis de développer et d’appliquer des compétences essentielles dans les domaines de l’électronique, de l’informatique et de la mécanique.</a:t>
            </a:r>
          </a:p>
          <a:p>
            <a:pPr marL="158750" indent="0">
              <a:buNone/>
            </a:pPr>
            <a:r>
              <a:rPr lang="fr-FR" dirty="0"/>
              <a:t>À travers ce travail, nous avons :</a:t>
            </a:r>
          </a:p>
          <a:p>
            <a:endParaRPr lang="fr-FR" dirty="0"/>
          </a:p>
          <a:p>
            <a:r>
              <a:rPr lang="fr-FR" dirty="0"/>
              <a:t>mis en œuvre la lecture et le traitement de données issues de capteurs comme le MPU6050,</a:t>
            </a:r>
          </a:p>
          <a:p>
            <a:r>
              <a:rPr lang="fr-FR" dirty="0"/>
              <a:t>conçu une base logicielle en C++ avec une structure orientée objet rigoureuse,</a:t>
            </a:r>
          </a:p>
          <a:p>
            <a:r>
              <a:rPr lang="fr-FR" dirty="0"/>
              <a:t>et commencé à réfléchir à la conception mécanique d’un système robotique fonctionnel.</a:t>
            </a:r>
          </a:p>
          <a:p>
            <a:endParaRPr lang="fr-FR" dirty="0"/>
          </a:p>
        </p:txBody>
      </p:sp>
    </p:spTree>
    <p:extLst>
      <p:ext uri="{BB962C8B-B14F-4D97-AF65-F5344CB8AC3E}">
        <p14:creationId xmlns:p14="http://schemas.microsoft.com/office/powerpoint/2010/main" val="3533761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a:extLst>
            <a:ext uri="{FF2B5EF4-FFF2-40B4-BE49-F238E27FC236}">
              <a16:creationId xmlns:a16="http://schemas.microsoft.com/office/drawing/2014/main" id="{8E352A5B-1D49-6185-E559-B8BC1FAD15F7}"/>
            </a:ext>
          </a:extLst>
        </p:cNvPr>
        <p:cNvGrpSpPr/>
        <p:nvPr/>
      </p:nvGrpSpPr>
      <p:grpSpPr>
        <a:xfrm>
          <a:off x="0" y="0"/>
          <a:ext cx="0" cy="0"/>
          <a:chOff x="0" y="0"/>
          <a:chExt cx="0" cy="0"/>
        </a:xfrm>
      </p:grpSpPr>
      <p:sp>
        <p:nvSpPr>
          <p:cNvPr id="323" name="Google Shape;323;g10e84aac6d0_0_83:notes">
            <a:extLst>
              <a:ext uri="{FF2B5EF4-FFF2-40B4-BE49-F238E27FC236}">
                <a16:creationId xmlns:a16="http://schemas.microsoft.com/office/drawing/2014/main" id="{E4F0B20C-4691-D876-D8AD-72EAD7660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a:extLst>
              <a:ext uri="{FF2B5EF4-FFF2-40B4-BE49-F238E27FC236}">
                <a16:creationId xmlns:a16="http://schemas.microsoft.com/office/drawing/2014/main" id="{40A4A5EA-4730-EAAA-CB00-CAE38743AC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En conclusion, ce </a:t>
            </a:r>
            <a:r>
              <a:rPr lang="fr-FR" b="1" dirty="0"/>
              <a:t>premier test du TEKBOT </a:t>
            </a:r>
            <a:r>
              <a:rPr lang="fr-FR" b="1" dirty="0" err="1"/>
              <a:t>Robotics</a:t>
            </a:r>
            <a:r>
              <a:rPr lang="fr-FR" b="1" dirty="0"/>
              <a:t> Challenge 2025</a:t>
            </a:r>
            <a:r>
              <a:rPr lang="fr-FR" dirty="0"/>
              <a:t> nous a permis de développer et d’appliquer des compétences essentielles dans les domaines de l’électronique, de l’informatique et de la mécanique.</a:t>
            </a:r>
          </a:p>
          <a:p>
            <a:pPr marL="158750" indent="0">
              <a:buNone/>
            </a:pPr>
            <a:r>
              <a:rPr lang="fr-FR" dirty="0"/>
              <a:t>À travers ce travail, nous avons :</a:t>
            </a:r>
          </a:p>
          <a:p>
            <a:endParaRPr lang="fr-FR" dirty="0"/>
          </a:p>
          <a:p>
            <a:r>
              <a:rPr lang="fr-FR" dirty="0"/>
              <a:t>mis en œuvre la lecture et le traitement de données issues de capteurs comme le MPU6050,</a:t>
            </a:r>
          </a:p>
          <a:p>
            <a:r>
              <a:rPr lang="fr-FR" dirty="0"/>
              <a:t>conçu une base logicielle en C++ avec une structure orientée objet rigoureuse,</a:t>
            </a:r>
          </a:p>
          <a:p>
            <a:r>
              <a:rPr lang="fr-FR" dirty="0"/>
              <a:t>et commencé à réfléchir à la conception mécanique d’un système robotique fonctionnel.</a:t>
            </a:r>
          </a:p>
          <a:p>
            <a:endParaRPr lang="fr-FR" dirty="0"/>
          </a:p>
        </p:txBody>
      </p:sp>
    </p:spTree>
    <p:extLst>
      <p:ext uri="{BB962C8B-B14F-4D97-AF65-F5344CB8AC3E}">
        <p14:creationId xmlns:p14="http://schemas.microsoft.com/office/powerpoint/2010/main" val="1748648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a:extLst>
            <a:ext uri="{FF2B5EF4-FFF2-40B4-BE49-F238E27FC236}">
              <a16:creationId xmlns:a16="http://schemas.microsoft.com/office/drawing/2014/main" id="{0891AE72-1889-C9B6-085A-087767C0BB85}"/>
            </a:ext>
          </a:extLst>
        </p:cNvPr>
        <p:cNvGrpSpPr/>
        <p:nvPr/>
      </p:nvGrpSpPr>
      <p:grpSpPr>
        <a:xfrm>
          <a:off x="0" y="0"/>
          <a:ext cx="0" cy="0"/>
          <a:chOff x="0" y="0"/>
          <a:chExt cx="0" cy="0"/>
        </a:xfrm>
      </p:grpSpPr>
      <p:sp>
        <p:nvSpPr>
          <p:cNvPr id="545" name="Google Shape;545;g10d7ae03d46_0_10:notes">
            <a:extLst>
              <a:ext uri="{FF2B5EF4-FFF2-40B4-BE49-F238E27FC236}">
                <a16:creationId xmlns:a16="http://schemas.microsoft.com/office/drawing/2014/main" id="{E5ADAC05-43C8-19CA-9A26-303603D93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a:extLst>
              <a:ext uri="{FF2B5EF4-FFF2-40B4-BE49-F238E27FC236}">
                <a16:creationId xmlns:a16="http://schemas.microsoft.com/office/drawing/2014/main" id="{28D4E9A2-B971-BFEF-B36C-1FCFF10EF8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5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C77C7C4C-5C5A-5F7F-1BDB-44729E945F9F}"/>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55A52B6C-A701-54E3-615E-B8BC6608F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E0E833E8-91B9-FC3B-3FAC-9C2F888C9C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Bonjour à tous. Nous allons vous présenter un projet autour de la détection de l’orientation et du mouvement d’un objet à l’aide du capteur MPU6050.</a:t>
            </a:r>
            <a:br>
              <a:rPr lang="fr-FR" dirty="0"/>
            </a:br>
            <a:r>
              <a:rPr lang="fr-FR" dirty="0"/>
              <a:t>Ce capteur inertiel permet de mesurer l’accélération et la rotation dans l’espace, informations que nous traitons avec un Arduino pour les afficher en temps réel.</a:t>
            </a:r>
            <a:endParaRPr lang="fr-FR" b="0" dirty="0"/>
          </a:p>
        </p:txBody>
      </p:sp>
    </p:spTree>
    <p:extLst>
      <p:ext uri="{BB962C8B-B14F-4D97-AF65-F5344CB8AC3E}">
        <p14:creationId xmlns:p14="http://schemas.microsoft.com/office/powerpoint/2010/main" val="385634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2D51095C-4449-C3B0-498A-43176D678457}"/>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9A3BA015-AAEB-C256-8060-96BC8A869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96B417BE-D058-D44C-2306-F3FB182C75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MPU6050 est un capteur MEMS qui combine un accéléromètre 3 axes et un gyroscope 3 axes. Il permet de récupérer les mouvements linéaires et angulaires de l’objet.</a:t>
            </a:r>
            <a:br>
              <a:rPr lang="fr-FR" dirty="0"/>
            </a:br>
            <a:r>
              <a:rPr lang="fr-FR" dirty="0"/>
              <a:t>Ces données sont transmises via un bus I2C à l’Arduino.</a:t>
            </a:r>
            <a:endParaRPr lang="fr-FR" b="0" dirty="0"/>
          </a:p>
        </p:txBody>
      </p:sp>
    </p:spTree>
    <p:extLst>
      <p:ext uri="{BB962C8B-B14F-4D97-AF65-F5344CB8AC3E}">
        <p14:creationId xmlns:p14="http://schemas.microsoft.com/office/powerpoint/2010/main" val="124296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146DF7D9-AF04-0F1A-B074-174EAE75790F}"/>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E860BA05-5EE6-CD65-9507-90CEC4EDA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E3094904-800B-1EAC-2E82-B9387BBE4F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L’accéléromètre mesure les accélérations grâce à une masse sismique suspendue qui modifie la capacité de condensateurs internes.</a:t>
            </a:r>
            <a:br>
              <a:rPr lang="fr-FR" dirty="0"/>
            </a:br>
            <a:r>
              <a:rPr lang="fr-FR" dirty="0"/>
              <a:t>Ces variations permettent de connaître l’intensité et la direction du mouvement sur les trois axes.</a:t>
            </a:r>
            <a:endParaRPr lang="fr-FR" b="0" dirty="0"/>
          </a:p>
        </p:txBody>
      </p:sp>
    </p:spTree>
    <p:extLst>
      <p:ext uri="{BB962C8B-B14F-4D97-AF65-F5344CB8AC3E}">
        <p14:creationId xmlns:p14="http://schemas.microsoft.com/office/powerpoint/2010/main" val="428466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AA28254E-7352-90FA-B21B-04FCBD6C89F3}"/>
            </a:ext>
          </a:extLst>
        </p:cNvPr>
        <p:cNvGrpSpPr/>
        <p:nvPr/>
      </p:nvGrpSpPr>
      <p:grpSpPr>
        <a:xfrm>
          <a:off x="0" y="0"/>
          <a:ext cx="0" cy="0"/>
          <a:chOff x="0" y="0"/>
          <a:chExt cx="0" cy="0"/>
        </a:xfrm>
      </p:grpSpPr>
      <p:sp>
        <p:nvSpPr>
          <p:cNvPr id="348" name="Google Shape;348;g10e413425e1_0_70:notes">
            <a:extLst>
              <a:ext uri="{FF2B5EF4-FFF2-40B4-BE49-F238E27FC236}">
                <a16:creationId xmlns:a16="http://schemas.microsoft.com/office/drawing/2014/main" id="{301A5125-2CA5-3334-DD9D-BD66A9A11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a:extLst>
              <a:ext uri="{FF2B5EF4-FFF2-40B4-BE49-F238E27FC236}">
                <a16:creationId xmlns:a16="http://schemas.microsoft.com/office/drawing/2014/main" id="{163826FE-0868-F57B-10B3-EC7C2BD9D5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Le gyroscope mesure les rotations grâce à l’effet Coriolis. Quand une structure vibrante est soumise à une rotation, son mouvement change, ce qui permet de calculer la vitesse de rotation angulaire.</a:t>
            </a:r>
            <a:endParaRPr lang="fr-FR" b="0" dirty="0"/>
          </a:p>
        </p:txBody>
      </p:sp>
    </p:spTree>
    <p:extLst>
      <p:ext uri="{BB962C8B-B14F-4D97-AF65-F5344CB8AC3E}">
        <p14:creationId xmlns:p14="http://schemas.microsoft.com/office/powerpoint/2010/main" val="268191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71" r:id="rId8"/>
    <p:sldLayoutId id="2147483672" r:id="rId9"/>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138786" y="689764"/>
            <a:ext cx="6580415" cy="4837457"/>
          </a:xfrm>
          <a:prstGeom prst="rect">
            <a:avLst/>
          </a:prstGeom>
        </p:spPr>
        <p:txBody>
          <a:bodyPr spcFirstLastPara="1" wrap="square" lIns="0" tIns="0" rIns="0" bIns="0" anchor="ctr" anchorCtr="0">
            <a:noAutofit/>
          </a:bodyPr>
          <a:lstStyle/>
          <a:p>
            <a:pPr algn="ctr"/>
            <a:r>
              <a:rPr lang="en-US" sz="3800" dirty="0">
                <a:solidFill>
                  <a:schemeClr val="tx1"/>
                </a:solidFill>
              </a:rPr>
              <a:t>TEKBOT ROBOTICS CHALLENGE 2025</a:t>
            </a:r>
            <a:br>
              <a:rPr lang="en-US" sz="3800" dirty="0">
                <a:solidFill>
                  <a:schemeClr val="accent1"/>
                </a:solidFill>
              </a:rPr>
            </a:br>
            <a:br>
              <a:rPr lang="en" sz="1600" dirty="0">
                <a:solidFill>
                  <a:schemeClr val="accent1"/>
                </a:solidFill>
              </a:rPr>
            </a:br>
            <a:r>
              <a:rPr lang="fr-FR" sz="3800" dirty="0">
                <a:solidFill>
                  <a:schemeClr val="accent1"/>
                </a:solidFill>
                <a:sym typeface="Orbitron"/>
              </a:rPr>
              <a:t>T</a:t>
            </a:r>
            <a:r>
              <a:rPr lang="en-US" sz="3800" dirty="0">
                <a:solidFill>
                  <a:schemeClr val="accent1"/>
                </a:solidFill>
                <a:sym typeface="Orbitron"/>
              </a:rPr>
              <a:t>est 1 : </a:t>
            </a:r>
            <a:r>
              <a:rPr lang="en-US" sz="3800" dirty="0">
                <a:solidFill>
                  <a:schemeClr val="accent1"/>
                </a:solidFill>
              </a:rPr>
              <a:t>É</a:t>
            </a:r>
            <a:r>
              <a:rPr lang="en-US" sz="3800" dirty="0">
                <a:solidFill>
                  <a:schemeClr val="accent1"/>
                </a:solidFill>
                <a:sym typeface="Orbitron"/>
              </a:rPr>
              <a:t>lectronique, Informatique </a:t>
            </a:r>
            <a:br>
              <a:rPr lang="en-US" sz="3800" dirty="0">
                <a:solidFill>
                  <a:schemeClr val="accent1"/>
                </a:solidFill>
                <a:sym typeface="Orbitron"/>
              </a:rPr>
            </a:br>
            <a:r>
              <a:rPr lang="en-US" sz="3800" dirty="0">
                <a:solidFill>
                  <a:schemeClr val="accent1"/>
                </a:solidFill>
                <a:sym typeface="Orbitron"/>
              </a:rPr>
              <a:t>et Mécanique</a:t>
            </a:r>
            <a:br>
              <a:rPr lang="en-US" sz="5400" b="1" dirty="0">
                <a:solidFill>
                  <a:schemeClr val="bg2"/>
                </a:solidFill>
                <a:latin typeface="Orbitron"/>
                <a:sym typeface="Orbitron"/>
              </a:rPr>
            </a:br>
            <a:br>
              <a:rPr lang="en-US" sz="5400" dirty="0">
                <a:solidFill>
                  <a:schemeClr val="accent6"/>
                </a:solidFill>
              </a:rPr>
            </a:br>
            <a:endParaRPr dirty="0"/>
          </a:p>
        </p:txBody>
      </p:sp>
      <p:sp>
        <p:nvSpPr>
          <p:cNvPr id="230" name="Google Shape;230;p30"/>
          <p:cNvSpPr txBox="1">
            <a:spLocks noGrp="1"/>
          </p:cNvSpPr>
          <p:nvPr>
            <p:ph type="subTitle" idx="1"/>
          </p:nvPr>
        </p:nvSpPr>
        <p:spPr>
          <a:xfrm>
            <a:off x="3273865" y="4464386"/>
            <a:ext cx="5331285" cy="737014"/>
          </a:xfrm>
          <a:prstGeom prst="rect">
            <a:avLst/>
          </a:prstGeom>
        </p:spPr>
        <p:txBody>
          <a:bodyPr spcFirstLastPara="1" wrap="square" lIns="0" tIns="0" rIns="0" bIns="0" anchor="ctr" anchorCtr="0">
            <a:noAutofit/>
          </a:bodyPr>
          <a:lstStyle/>
          <a:p>
            <a:pPr marL="0" lvl="0" indent="0" algn="ctr"/>
            <a:r>
              <a:rPr lang="fr-FR" sz="2800" b="1" dirty="0">
                <a:solidFill>
                  <a:schemeClr val="tx1"/>
                </a:solidFill>
              </a:rPr>
              <a:t>TEAM IMSP</a:t>
            </a:r>
            <a:endParaRPr sz="2800" b="1" dirty="0">
              <a:solidFill>
                <a:schemeClr val="tx1"/>
              </a:solidFill>
            </a:endParaRPr>
          </a:p>
        </p:txBody>
      </p:sp>
      <p:pic>
        <p:nvPicPr>
          <p:cNvPr id="231" name="Google Shape;231;p30"/>
          <p:cNvPicPr preferRelativeResize="0"/>
          <p:nvPr/>
        </p:nvPicPr>
        <p:blipFill>
          <a:blip r:embed="rId3">
            <a:alphaModFix/>
          </a:blip>
          <a:stretch>
            <a:fillRect/>
          </a:stretch>
        </p:blipFill>
        <p:spPr>
          <a:xfrm>
            <a:off x="5608864" y="848849"/>
            <a:ext cx="3855745" cy="47637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673B64E2-D53F-2D67-F838-A9CD93ACB7CE}"/>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9BF6316D-5EFE-02F7-7C34-BB336EBF1AE3}"/>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838BDCC8-98AA-A528-713E-5570C3D4A794}"/>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44A25EE5-E86D-2CA0-8C37-2233E95A823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19C4378D-2BC6-0941-3714-9CD8CF81EA4E}"/>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6283E267-C89C-100C-3E34-94804DFD649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2073DBA6-3DE3-67FF-CA73-2F06126DA217}"/>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4DF5FB2E-47B6-868F-FA4D-50234469915D}"/>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FCCF5D31-8D70-4C20-76CF-04F4F3CB1A3D}"/>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1E3B662C-46BB-73FC-3C5A-F5695978BA7E}"/>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C44488EC-4393-42FA-4803-18188B50E4EE}"/>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A4569E0C-CF0A-84E0-C006-954C8F8FF61D}"/>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en-US" dirty="0" err="1"/>
              <a:t>Capteur</a:t>
            </a:r>
            <a:r>
              <a:rPr lang="en-US" dirty="0"/>
              <a:t> MPU6050</a:t>
            </a:r>
          </a:p>
          <a:p>
            <a:endParaRPr lang="en-US" dirty="0"/>
          </a:p>
          <a:p>
            <a:r>
              <a:rPr lang="en-US" dirty="0" err="1"/>
              <a:t>Détection</a:t>
            </a:r>
            <a:r>
              <a:rPr lang="en-US" dirty="0"/>
              <a:t> de </a:t>
            </a:r>
            <a:r>
              <a:rPr lang="en-US" dirty="0" err="1"/>
              <a:t>vitesse</a:t>
            </a:r>
            <a:r>
              <a:rPr lang="en-US" dirty="0"/>
              <a:t> </a:t>
            </a:r>
            <a:r>
              <a:rPr lang="en-US" dirty="0" err="1"/>
              <a:t>angulaire</a:t>
            </a:r>
            <a:endParaRPr lang="en-US" dirty="0"/>
          </a:p>
          <a:p>
            <a:endParaRPr lang="fr-FR" dirty="0"/>
          </a:p>
          <a:p>
            <a:r>
              <a:rPr lang="en-US" dirty="0" err="1"/>
              <a:t>Écran</a:t>
            </a:r>
            <a:r>
              <a:rPr lang="en-US" dirty="0"/>
              <a:t> LCD 20x4 + module I2C</a:t>
            </a:r>
          </a:p>
          <a:p>
            <a:endParaRPr lang="fr-FR" dirty="0"/>
          </a:p>
          <a:p>
            <a:r>
              <a:rPr lang="en-US" dirty="0"/>
              <a:t>Alimentation externe </a:t>
            </a:r>
            <a:r>
              <a:rPr lang="en-US" dirty="0" err="1"/>
              <a:t>stabilisée</a:t>
            </a:r>
            <a:endParaRPr lang="en-US" dirty="0"/>
          </a:p>
          <a:p>
            <a:pPr marL="139700" indent="0">
              <a:buNone/>
            </a:pPr>
            <a:endParaRPr lang="fr-FR" dirty="0"/>
          </a:p>
        </p:txBody>
      </p:sp>
      <p:sp>
        <p:nvSpPr>
          <p:cNvPr id="2" name="Google Shape;360;p35">
            <a:extLst>
              <a:ext uri="{FF2B5EF4-FFF2-40B4-BE49-F238E27FC236}">
                <a16:creationId xmlns:a16="http://schemas.microsoft.com/office/drawing/2014/main" id="{76A8E611-8504-36D4-D2FB-819BE978EB09}"/>
              </a:ext>
            </a:extLst>
          </p:cNvPr>
          <p:cNvSpPr txBox="1">
            <a:spLocks/>
          </p:cNvSpPr>
          <p:nvPr/>
        </p:nvSpPr>
        <p:spPr>
          <a:xfrm>
            <a:off x="-162962"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Architecture </a:t>
            </a:r>
            <a:r>
              <a:rPr lang="en-US" sz="2800" dirty="0" err="1"/>
              <a:t>matérielle</a:t>
            </a:r>
            <a:endParaRPr lang="en-US" sz="2800" dirty="0">
              <a:solidFill>
                <a:schemeClr val="tx1"/>
              </a:solidFill>
            </a:endParaRPr>
          </a:p>
        </p:txBody>
      </p:sp>
      <p:sp>
        <p:nvSpPr>
          <p:cNvPr id="3" name="ZoneTexte 2">
            <a:extLst>
              <a:ext uri="{FF2B5EF4-FFF2-40B4-BE49-F238E27FC236}">
                <a16:creationId xmlns:a16="http://schemas.microsoft.com/office/drawing/2014/main" id="{52641401-0404-673A-0476-BE12365E294A}"/>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7</a:t>
            </a:r>
            <a:endParaRPr lang="en-US" dirty="0">
              <a:solidFill>
                <a:schemeClr val="tx1"/>
              </a:solidFill>
            </a:endParaRPr>
          </a:p>
        </p:txBody>
      </p:sp>
    </p:spTree>
    <p:extLst>
      <p:ext uri="{BB962C8B-B14F-4D97-AF65-F5344CB8AC3E}">
        <p14:creationId xmlns:p14="http://schemas.microsoft.com/office/powerpoint/2010/main" val="2586876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04FDCA0-B27F-7CC2-A31D-0D6EF030FB0D}"/>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D1F4E2A5-B00F-12E8-BF30-1267829D1BAE}"/>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CD2C33A2-90EE-640B-3DEC-1F632D8FEA82}"/>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C56197F4-E28F-7076-A21C-ED7D1D206807}"/>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196BE532-B7C0-765C-E3AB-F8D9EC30F57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D7FAC498-8264-27C4-0263-1EB8BA9AAAE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616DAB7D-9C40-8445-0B3E-DE77CE0712CB}"/>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2EEAA012-F539-98D1-94F2-2C85E948C883}"/>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F46617A3-C062-7CF3-16BD-6FE44286ECD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DF478BE0-801F-9229-2036-5E8FB06747F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876C2325-019C-F06E-90F4-44EC91C4DCAD}"/>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lvl="0" algn="ctr"/>
            <a:r>
              <a:rPr lang="en-US" dirty="0"/>
              <a:t>MONTAGE &amp; IMPLÉMENTATION</a:t>
            </a:r>
            <a:endParaRPr dirty="0">
              <a:solidFill>
                <a:schemeClr val="accent1"/>
              </a:solidFill>
            </a:endParaRPr>
          </a:p>
        </p:txBody>
      </p:sp>
      <p:sp>
        <p:nvSpPr>
          <p:cNvPr id="361" name="Google Shape;361;p35">
            <a:extLst>
              <a:ext uri="{FF2B5EF4-FFF2-40B4-BE49-F238E27FC236}">
                <a16:creationId xmlns:a16="http://schemas.microsoft.com/office/drawing/2014/main" id="{E4C822F8-693A-B04A-B013-95E7DE7BB1F8}"/>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fr-FR" dirty="0"/>
              <a:t>2 piles de 9V en série</a:t>
            </a:r>
          </a:p>
          <a:p>
            <a:endParaRPr lang="en-US" dirty="0"/>
          </a:p>
          <a:p>
            <a:r>
              <a:rPr lang="en-US" dirty="0" err="1"/>
              <a:t>Régulateur</a:t>
            </a:r>
            <a:r>
              <a:rPr lang="en-US" dirty="0"/>
              <a:t> buck XL4015</a:t>
            </a:r>
          </a:p>
          <a:p>
            <a:endParaRPr lang="fr-FR" dirty="0"/>
          </a:p>
          <a:p>
            <a:r>
              <a:rPr lang="fr-FR" dirty="0"/>
              <a:t>Diode Zener + résistance de sécurité</a:t>
            </a:r>
            <a:endParaRPr lang="en-US" dirty="0"/>
          </a:p>
          <a:p>
            <a:pPr marL="139700" indent="0">
              <a:buNone/>
            </a:pPr>
            <a:endParaRPr lang="fr-FR" dirty="0"/>
          </a:p>
        </p:txBody>
      </p:sp>
      <p:sp>
        <p:nvSpPr>
          <p:cNvPr id="2" name="Google Shape;360;p35">
            <a:extLst>
              <a:ext uri="{FF2B5EF4-FFF2-40B4-BE49-F238E27FC236}">
                <a16:creationId xmlns:a16="http://schemas.microsoft.com/office/drawing/2014/main" id="{AD965688-D140-0B47-2E69-177754C380DB}"/>
              </a:ext>
            </a:extLst>
          </p:cNvPr>
          <p:cNvSpPr txBox="1">
            <a:spLocks/>
          </p:cNvSpPr>
          <p:nvPr/>
        </p:nvSpPr>
        <p:spPr>
          <a:xfrm>
            <a:off x="-162962"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Conception de </a:t>
            </a:r>
            <a:r>
              <a:rPr lang="en-US" sz="2800" dirty="0" err="1"/>
              <a:t>l’alimentation</a:t>
            </a:r>
            <a:endParaRPr lang="en-US" sz="2800" dirty="0">
              <a:solidFill>
                <a:schemeClr val="tx1"/>
              </a:solidFill>
            </a:endParaRPr>
          </a:p>
        </p:txBody>
      </p:sp>
      <p:pic>
        <p:nvPicPr>
          <p:cNvPr id="8" name="Image 7">
            <a:extLst>
              <a:ext uri="{FF2B5EF4-FFF2-40B4-BE49-F238E27FC236}">
                <a16:creationId xmlns:a16="http://schemas.microsoft.com/office/drawing/2014/main" id="{D8083825-A178-14AE-D2EA-751C28E342A9}"/>
              </a:ext>
            </a:extLst>
          </p:cNvPr>
          <p:cNvPicPr>
            <a:picLocks noChangeAspect="1"/>
          </p:cNvPicPr>
          <p:nvPr/>
        </p:nvPicPr>
        <p:blipFill>
          <a:blip r:embed="rId3"/>
          <a:srcRect t="-5080" b="15759"/>
          <a:stretch>
            <a:fillRect/>
          </a:stretch>
        </p:blipFill>
        <p:spPr>
          <a:xfrm>
            <a:off x="4468772" y="2274603"/>
            <a:ext cx="4675227" cy="2829608"/>
          </a:xfrm>
          <a:prstGeom prst="rect">
            <a:avLst/>
          </a:prstGeom>
        </p:spPr>
      </p:pic>
      <p:sp>
        <p:nvSpPr>
          <p:cNvPr id="3" name="ZoneTexte 2">
            <a:extLst>
              <a:ext uri="{FF2B5EF4-FFF2-40B4-BE49-F238E27FC236}">
                <a16:creationId xmlns:a16="http://schemas.microsoft.com/office/drawing/2014/main" id="{1F71C250-F263-0EF3-C435-06D540239A31}"/>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8</a:t>
            </a:r>
            <a:endParaRPr lang="en-US" dirty="0">
              <a:solidFill>
                <a:schemeClr val="tx1"/>
              </a:solidFill>
            </a:endParaRPr>
          </a:p>
        </p:txBody>
      </p:sp>
    </p:spTree>
    <p:extLst>
      <p:ext uri="{BB962C8B-B14F-4D97-AF65-F5344CB8AC3E}">
        <p14:creationId xmlns:p14="http://schemas.microsoft.com/office/powerpoint/2010/main" val="31924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156B1E8-33B0-0F2B-F1E4-72E908A4DDB7}"/>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DAB33905-96A0-F9DA-A08D-92ABE5538A5A}"/>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60EBA823-D50F-1FF2-3BF7-64D401D318E3}"/>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EAA334BE-1D21-6CD4-6135-0AD0FE5BDC3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8E3A6DEE-A83B-75D1-319D-40CE8CDC083C}"/>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EA52AF0A-14BB-EADD-17D1-1EA3B057CADE}"/>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CFA6221-034E-CAFC-B8BF-56A384BA777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D678CCF2-8163-D889-4061-9C9CB7BB1B95}"/>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5BE51E3B-1519-44D2-8231-7F727D0737B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8276610A-1EFD-7704-9E15-20EEE52DFF5D}"/>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B850FAEB-77BC-06C2-D4E1-110BFC66C06D}"/>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lvl="0" algn="ctr"/>
            <a:r>
              <a:rPr lang="en-US" dirty="0"/>
              <a:t>MONTAGE &amp; IMPLÉMENTATION</a:t>
            </a:r>
            <a:endParaRPr dirty="0">
              <a:solidFill>
                <a:schemeClr val="accent1"/>
              </a:solidFill>
            </a:endParaRPr>
          </a:p>
        </p:txBody>
      </p:sp>
      <p:sp>
        <p:nvSpPr>
          <p:cNvPr id="361" name="Google Shape;361;p35">
            <a:extLst>
              <a:ext uri="{FF2B5EF4-FFF2-40B4-BE49-F238E27FC236}">
                <a16:creationId xmlns:a16="http://schemas.microsoft.com/office/drawing/2014/main" id="{D29DB663-2CE1-DCD6-BB46-D0022542EE70}"/>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en-US" dirty="0"/>
              <a:t>LCD avec module I2C : SDA, SCL</a:t>
            </a:r>
          </a:p>
          <a:p>
            <a:endParaRPr lang="en-US" dirty="0"/>
          </a:p>
          <a:p>
            <a:r>
              <a:rPr lang="en-US" dirty="0"/>
              <a:t>MPU6050 : VCC, GND, SDA, SCL</a:t>
            </a:r>
          </a:p>
          <a:p>
            <a:endParaRPr lang="fr-FR" dirty="0"/>
          </a:p>
          <a:p>
            <a:r>
              <a:rPr lang="en-US" dirty="0" err="1"/>
              <a:t>Brochage</a:t>
            </a:r>
            <a:r>
              <a:rPr lang="en-US" dirty="0"/>
              <a:t> </a:t>
            </a:r>
            <a:r>
              <a:rPr lang="en-US" dirty="0" err="1"/>
              <a:t>optimisé</a:t>
            </a:r>
            <a:r>
              <a:rPr lang="en-US" dirty="0"/>
              <a:t> pour </a:t>
            </a:r>
            <a:r>
              <a:rPr lang="en-US" dirty="0" err="1"/>
              <a:t>l’Arduino</a:t>
            </a:r>
            <a:endParaRPr lang="fr-FR" dirty="0"/>
          </a:p>
        </p:txBody>
      </p:sp>
      <p:sp>
        <p:nvSpPr>
          <p:cNvPr id="2" name="Google Shape;360;p35">
            <a:extLst>
              <a:ext uri="{FF2B5EF4-FFF2-40B4-BE49-F238E27FC236}">
                <a16:creationId xmlns:a16="http://schemas.microsoft.com/office/drawing/2014/main" id="{51495BBD-14D3-82FC-0858-EE4A136B64EA}"/>
              </a:ext>
            </a:extLst>
          </p:cNvPr>
          <p:cNvSpPr txBox="1">
            <a:spLocks/>
          </p:cNvSpPr>
          <p:nvPr/>
        </p:nvSpPr>
        <p:spPr>
          <a:xfrm>
            <a:off x="-162962"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err="1"/>
              <a:t>Schéma</a:t>
            </a:r>
            <a:r>
              <a:rPr lang="en-US" sz="2800" dirty="0"/>
              <a:t> de </a:t>
            </a:r>
            <a:r>
              <a:rPr lang="en-US" sz="2800" dirty="0" err="1"/>
              <a:t>câblage</a:t>
            </a:r>
            <a:endParaRPr lang="en-US" sz="2800" dirty="0">
              <a:solidFill>
                <a:schemeClr val="tx1"/>
              </a:solidFill>
            </a:endParaRPr>
          </a:p>
        </p:txBody>
      </p:sp>
      <p:sp>
        <p:nvSpPr>
          <p:cNvPr id="3" name="ZoneTexte 2">
            <a:extLst>
              <a:ext uri="{FF2B5EF4-FFF2-40B4-BE49-F238E27FC236}">
                <a16:creationId xmlns:a16="http://schemas.microsoft.com/office/drawing/2014/main" id="{DFC62225-CE98-AAF0-EBFD-9BBDEEB5E864}"/>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9</a:t>
            </a:r>
            <a:endParaRPr lang="en-US" dirty="0">
              <a:solidFill>
                <a:schemeClr val="tx1"/>
              </a:solidFill>
            </a:endParaRPr>
          </a:p>
        </p:txBody>
      </p:sp>
    </p:spTree>
    <p:extLst>
      <p:ext uri="{BB962C8B-B14F-4D97-AF65-F5344CB8AC3E}">
        <p14:creationId xmlns:p14="http://schemas.microsoft.com/office/powerpoint/2010/main" val="124083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6C4B2986-C6B6-DB6D-CDDC-5CE07BF00913}"/>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88B8BFDA-0527-95B0-F721-5FD1703B269D}"/>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D8F0927F-EAF7-4C0C-427E-39A48A37A816}"/>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94B3A4AC-1303-5619-6CA4-9C3586526B10}"/>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51AA890E-7E4E-8319-0650-E6119C3C5B6D}"/>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F75686CA-FAEA-2B13-C76D-0518D1E253D2}"/>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F9CE3744-BA19-77C6-22DA-3F7EB30520D9}"/>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67166908-DB51-707D-C4FC-9B202B0FA3CB}"/>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B28430D0-43D4-7C72-ECB1-53B4CB5907B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BC3C1343-AB5D-A7F0-07C9-A113F12DB4F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360;p35">
            <a:extLst>
              <a:ext uri="{FF2B5EF4-FFF2-40B4-BE49-F238E27FC236}">
                <a16:creationId xmlns:a16="http://schemas.microsoft.com/office/drawing/2014/main" id="{A13B7090-1B0C-BAE6-0400-EC82D52FE774}"/>
              </a:ext>
            </a:extLst>
          </p:cNvPr>
          <p:cNvSpPr txBox="1">
            <a:spLocks/>
          </p:cNvSpPr>
          <p:nvPr/>
        </p:nvSpPr>
        <p:spPr>
          <a:xfrm>
            <a:off x="1921428" y="169866"/>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err="1"/>
              <a:t>Schéma</a:t>
            </a:r>
            <a:r>
              <a:rPr lang="en-US" sz="2800" dirty="0"/>
              <a:t> de </a:t>
            </a:r>
            <a:r>
              <a:rPr lang="en-US" sz="2800" dirty="0" err="1"/>
              <a:t>câblage</a:t>
            </a:r>
            <a:endParaRPr lang="en-US" sz="2800" dirty="0">
              <a:solidFill>
                <a:schemeClr val="tx1"/>
              </a:solidFill>
            </a:endParaRPr>
          </a:p>
        </p:txBody>
      </p:sp>
      <p:pic>
        <p:nvPicPr>
          <p:cNvPr id="11" name="Image 10" descr="Une image contenant texte, affichage, capture d’écran, logiciel&#10;&#10;Le contenu généré par l’IA peut être incorrect.">
            <a:extLst>
              <a:ext uri="{FF2B5EF4-FFF2-40B4-BE49-F238E27FC236}">
                <a16:creationId xmlns:a16="http://schemas.microsoft.com/office/drawing/2014/main" id="{06D11423-9AA9-B47A-F441-D40DFAB6F37D}"/>
              </a:ext>
            </a:extLst>
          </p:cNvPr>
          <p:cNvPicPr>
            <a:picLocks noChangeAspect="1"/>
          </p:cNvPicPr>
          <p:nvPr/>
        </p:nvPicPr>
        <p:blipFill>
          <a:blip r:embed="rId3"/>
          <a:srcRect l="18795" t="9350" r="5555" b="12211"/>
          <a:stretch>
            <a:fillRect/>
          </a:stretch>
        </p:blipFill>
        <p:spPr>
          <a:xfrm>
            <a:off x="790700" y="857117"/>
            <a:ext cx="8010400" cy="4219235"/>
          </a:xfrm>
          <a:prstGeom prst="rect">
            <a:avLst/>
          </a:prstGeom>
        </p:spPr>
      </p:pic>
      <p:sp>
        <p:nvSpPr>
          <p:cNvPr id="12" name="ZoneTexte 11">
            <a:extLst>
              <a:ext uri="{FF2B5EF4-FFF2-40B4-BE49-F238E27FC236}">
                <a16:creationId xmlns:a16="http://schemas.microsoft.com/office/drawing/2014/main" id="{492B1F8F-8C50-852E-9840-6DDDC80355A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10</a:t>
            </a:r>
            <a:endParaRPr lang="en-US" dirty="0">
              <a:solidFill>
                <a:schemeClr val="tx1"/>
              </a:solidFill>
            </a:endParaRPr>
          </a:p>
        </p:txBody>
      </p:sp>
    </p:spTree>
    <p:extLst>
      <p:ext uri="{BB962C8B-B14F-4D97-AF65-F5344CB8AC3E}">
        <p14:creationId xmlns:p14="http://schemas.microsoft.com/office/powerpoint/2010/main" val="122666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224F4D4-AA4A-D458-9E23-5E46B5E6315D}"/>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0710A99F-720D-927F-22D1-5F89B1F7C4A3}"/>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615C9B82-2A13-6268-5A70-BD73435466C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25A9CCAE-31B8-98B1-103F-2B7E8D59D45A}"/>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F40B6F7F-142E-D315-088B-652271E5ABCC}"/>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86C0D7B7-39BC-70C6-C59A-736EBBB6A32A}"/>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33FE2D9-ACD4-F2C1-084F-929779077A0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95557A34-EFB7-2BA3-FC66-1796266C179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031D9E11-0884-0E15-E29D-8B611B40777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41909E64-E8F3-4C41-E4F1-B1749BA5BF5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D8A4E312-4A5B-FBD8-6EDD-3CA0DAD5FE1D}"/>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lvl="0" algn="ctr"/>
            <a:r>
              <a:rPr lang="en-US" dirty="0"/>
              <a:t>MONTAGE &amp; IMPLÉMENTATION</a:t>
            </a:r>
            <a:endParaRPr dirty="0">
              <a:solidFill>
                <a:schemeClr val="accent1"/>
              </a:solidFill>
            </a:endParaRPr>
          </a:p>
        </p:txBody>
      </p:sp>
      <p:sp>
        <p:nvSpPr>
          <p:cNvPr id="361" name="Google Shape;361;p35">
            <a:extLst>
              <a:ext uri="{FF2B5EF4-FFF2-40B4-BE49-F238E27FC236}">
                <a16:creationId xmlns:a16="http://schemas.microsoft.com/office/drawing/2014/main" id="{0021FFE5-4E22-1CF2-FCB0-EC088420D17E}"/>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fr-FR" dirty="0"/>
              <a:t>Lecture des données du capteur</a:t>
            </a:r>
          </a:p>
          <a:p>
            <a:endParaRPr lang="en-US" dirty="0"/>
          </a:p>
          <a:p>
            <a:r>
              <a:rPr lang="fr-FR" dirty="0"/>
              <a:t>Traitement (valeurs physiques, retrait gravité)</a:t>
            </a:r>
            <a:endParaRPr lang="en-US" dirty="0"/>
          </a:p>
          <a:p>
            <a:endParaRPr lang="fr-FR" dirty="0"/>
          </a:p>
          <a:p>
            <a:r>
              <a:rPr lang="en-US" dirty="0" err="1"/>
              <a:t>Affichage</a:t>
            </a:r>
            <a:r>
              <a:rPr lang="en-US" dirty="0"/>
              <a:t> : direction &amp; </a:t>
            </a:r>
            <a:r>
              <a:rPr lang="en-US" dirty="0" err="1"/>
              <a:t>accélération</a:t>
            </a:r>
            <a:endParaRPr lang="fr-FR" dirty="0"/>
          </a:p>
        </p:txBody>
      </p:sp>
      <p:sp>
        <p:nvSpPr>
          <p:cNvPr id="2" name="Google Shape;360;p35">
            <a:extLst>
              <a:ext uri="{FF2B5EF4-FFF2-40B4-BE49-F238E27FC236}">
                <a16:creationId xmlns:a16="http://schemas.microsoft.com/office/drawing/2014/main" id="{6C287DE1-DBB9-5CFB-18F8-EC46A479BB2C}"/>
              </a:ext>
            </a:extLst>
          </p:cNvPr>
          <p:cNvSpPr txBox="1">
            <a:spLocks/>
          </p:cNvSpPr>
          <p:nvPr/>
        </p:nvSpPr>
        <p:spPr>
          <a:xfrm>
            <a:off x="-162962"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Code Arduino</a:t>
            </a:r>
            <a:endParaRPr lang="en-US" sz="2800" dirty="0">
              <a:solidFill>
                <a:schemeClr val="tx1"/>
              </a:solidFill>
            </a:endParaRPr>
          </a:p>
        </p:txBody>
      </p:sp>
      <p:sp>
        <p:nvSpPr>
          <p:cNvPr id="3" name="ZoneTexte 2">
            <a:extLst>
              <a:ext uri="{FF2B5EF4-FFF2-40B4-BE49-F238E27FC236}">
                <a16:creationId xmlns:a16="http://schemas.microsoft.com/office/drawing/2014/main" id="{F0636BD3-0937-DE65-E0E5-AD7C34473F48}"/>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11</a:t>
            </a:r>
            <a:endParaRPr lang="en-US" dirty="0">
              <a:solidFill>
                <a:schemeClr val="tx1"/>
              </a:solidFill>
            </a:endParaRPr>
          </a:p>
        </p:txBody>
      </p:sp>
    </p:spTree>
    <p:extLst>
      <p:ext uri="{BB962C8B-B14F-4D97-AF65-F5344CB8AC3E}">
        <p14:creationId xmlns:p14="http://schemas.microsoft.com/office/powerpoint/2010/main" val="905905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87359214-F5F2-2B1E-FA35-4E8E39DD24DC}"/>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DAC19853-1F70-8B97-2313-F5F4B4ED737D}"/>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A564080F-777E-24AE-45E3-239969571BAD}"/>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7C5A6DC6-82DB-38E4-70D5-E9615A109B0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A2B8C815-58CB-48F2-79F6-AAC92D119956}"/>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A8F45950-5172-06AC-2459-85A3B7C6E307}"/>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804E98B5-24C0-1A1B-E810-66BC9406CEC8}"/>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36EBDC7B-8D17-EFAF-D6A9-18529ABCD05B}"/>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B828A888-ADE5-E975-75AA-793ADA1684AF}"/>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C884DA5A-25D9-B715-50D2-3995BA1FE288}"/>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22C53BE4-6EE7-37F5-1808-7D82AD4472A9}"/>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lvl="0" algn="ctr"/>
            <a:r>
              <a:rPr lang="en-US" dirty="0" err="1"/>
              <a:t>Résultats</a:t>
            </a:r>
            <a:endParaRPr dirty="0">
              <a:solidFill>
                <a:schemeClr val="accent1"/>
              </a:solidFill>
            </a:endParaRPr>
          </a:p>
        </p:txBody>
      </p:sp>
      <p:sp>
        <p:nvSpPr>
          <p:cNvPr id="4" name="Espace réservé du texte 3">
            <a:extLst>
              <a:ext uri="{FF2B5EF4-FFF2-40B4-BE49-F238E27FC236}">
                <a16:creationId xmlns:a16="http://schemas.microsoft.com/office/drawing/2014/main" id="{333645F1-B849-4682-2FF9-89213BCEC6B8}"/>
              </a:ext>
            </a:extLst>
          </p:cNvPr>
          <p:cNvSpPr>
            <a:spLocks noGrp="1"/>
          </p:cNvSpPr>
          <p:nvPr>
            <p:ph type="body" idx="1"/>
          </p:nvPr>
        </p:nvSpPr>
        <p:spPr>
          <a:xfrm>
            <a:off x="1321350" y="1984800"/>
            <a:ext cx="7505150" cy="2319300"/>
          </a:xfrm>
        </p:spPr>
        <p:txBody>
          <a:bodyPr/>
          <a:lstStyle/>
          <a:p>
            <a:pPr marL="139700" indent="0">
              <a:buNone/>
            </a:pPr>
            <a:r>
              <a:rPr lang="fr-FR" dirty="0"/>
              <a:t>Le code lit les valeurs brutes d’accélération et de rotation, les convertit en unités physiques, puis retire la gravité pour isoler l’accélération réelle.</a:t>
            </a:r>
            <a:br>
              <a:rPr lang="fr-FR" dirty="0"/>
            </a:br>
            <a:r>
              <a:rPr lang="fr-FR" dirty="0"/>
              <a:t>Le sens du mouvement est alors déduit et affiché en temps réel sur le LCD.</a:t>
            </a:r>
          </a:p>
          <a:p>
            <a:endParaRPr lang="en-US" dirty="0"/>
          </a:p>
        </p:txBody>
      </p:sp>
      <p:sp>
        <p:nvSpPr>
          <p:cNvPr id="3" name="ZoneTexte 2">
            <a:extLst>
              <a:ext uri="{FF2B5EF4-FFF2-40B4-BE49-F238E27FC236}">
                <a16:creationId xmlns:a16="http://schemas.microsoft.com/office/drawing/2014/main" id="{9DA84FA0-6034-ACED-433B-E45FBB839D39}"/>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12</a:t>
            </a:r>
            <a:endParaRPr lang="en-US" dirty="0">
              <a:solidFill>
                <a:schemeClr val="tx1"/>
              </a:solidFill>
            </a:endParaRPr>
          </a:p>
        </p:txBody>
      </p:sp>
    </p:spTree>
    <p:extLst>
      <p:ext uri="{BB962C8B-B14F-4D97-AF65-F5344CB8AC3E}">
        <p14:creationId xmlns:p14="http://schemas.microsoft.com/office/powerpoint/2010/main" val="255757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a:extLst>
            <a:ext uri="{FF2B5EF4-FFF2-40B4-BE49-F238E27FC236}">
              <a16:creationId xmlns:a16="http://schemas.microsoft.com/office/drawing/2014/main" id="{C18E6B85-1D02-CEDB-9887-A177F910190C}"/>
            </a:ext>
          </a:extLst>
        </p:cNvPr>
        <p:cNvGrpSpPr/>
        <p:nvPr/>
      </p:nvGrpSpPr>
      <p:grpSpPr>
        <a:xfrm>
          <a:off x="0" y="0"/>
          <a:ext cx="0" cy="0"/>
          <a:chOff x="0" y="0"/>
          <a:chExt cx="0" cy="0"/>
        </a:xfrm>
      </p:grpSpPr>
      <p:sp>
        <p:nvSpPr>
          <p:cNvPr id="548" name="Google Shape;548;p40">
            <a:extLst>
              <a:ext uri="{FF2B5EF4-FFF2-40B4-BE49-F238E27FC236}">
                <a16:creationId xmlns:a16="http://schemas.microsoft.com/office/drawing/2014/main" id="{F0BFBFA5-5633-A5DB-5BD3-1D4667D43BC9}"/>
              </a:ext>
            </a:extLst>
          </p:cNvPr>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a:extLst>
              <a:ext uri="{FF2B5EF4-FFF2-40B4-BE49-F238E27FC236}">
                <a16:creationId xmlns:a16="http://schemas.microsoft.com/office/drawing/2014/main" id="{CDD1E1A9-D791-6A74-0310-3E85D49F1C7D}"/>
              </a:ext>
            </a:extLst>
          </p:cNvPr>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INFORMATIQUE</a:t>
            </a:r>
            <a:endParaRPr dirty="0">
              <a:solidFill>
                <a:schemeClr val="accent1"/>
              </a:solidFill>
            </a:endParaRPr>
          </a:p>
          <a:p>
            <a:pPr marL="0" lvl="0" indent="0" algn="l" rtl="0">
              <a:spcBef>
                <a:spcPts val="0"/>
              </a:spcBef>
              <a:spcAft>
                <a:spcPts val="0"/>
              </a:spcAft>
              <a:buNone/>
            </a:pPr>
            <a:endParaRPr dirty="0"/>
          </a:p>
        </p:txBody>
      </p:sp>
      <p:sp>
        <p:nvSpPr>
          <p:cNvPr id="550" name="Google Shape;550;p40">
            <a:extLst>
              <a:ext uri="{FF2B5EF4-FFF2-40B4-BE49-F238E27FC236}">
                <a16:creationId xmlns:a16="http://schemas.microsoft.com/office/drawing/2014/main" id="{DB821F1D-EDA2-3E99-B5FF-30586177E3B6}"/>
              </a:ext>
            </a:extLst>
          </p:cNvPr>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03</a:t>
            </a:r>
            <a:r>
              <a:rPr lang="en" dirty="0"/>
              <a:t>.</a:t>
            </a:r>
            <a:endParaRPr dirty="0"/>
          </a:p>
        </p:txBody>
      </p:sp>
      <p:sp>
        <p:nvSpPr>
          <p:cNvPr id="551" name="Google Shape;551;p40">
            <a:extLst>
              <a:ext uri="{FF2B5EF4-FFF2-40B4-BE49-F238E27FC236}">
                <a16:creationId xmlns:a16="http://schemas.microsoft.com/office/drawing/2014/main" id="{78257988-5183-8A03-8C54-0BD9F59EADD4}"/>
              </a:ext>
            </a:extLst>
          </p:cNvPr>
          <p:cNvSpPr txBox="1">
            <a:spLocks noGrp="1"/>
          </p:cNvSpPr>
          <p:nvPr>
            <p:ph type="subTitle" idx="1"/>
          </p:nvPr>
        </p:nvSpPr>
        <p:spPr>
          <a:xfrm>
            <a:off x="4572000" y="2571750"/>
            <a:ext cx="3902529" cy="465300"/>
          </a:xfrm>
          <a:prstGeom prst="rect">
            <a:avLst/>
          </a:prstGeom>
        </p:spPr>
        <p:txBody>
          <a:bodyPr spcFirstLastPara="1" wrap="square" lIns="0" tIns="0" rIns="0" bIns="0" anchor="t" anchorCtr="0">
            <a:noAutofit/>
          </a:bodyPr>
          <a:lstStyle/>
          <a:p>
            <a:pPr marL="0" lvl="0" indent="0" algn="ctr"/>
            <a:r>
              <a:rPr lang="fr-FR" sz="1600" dirty="0">
                <a:solidFill>
                  <a:schemeClr val="tx1"/>
                </a:solidFill>
              </a:rPr>
              <a:t>Réalisation d’un système de classe de gestion d’un Robot</a:t>
            </a:r>
            <a:endParaRPr dirty="0">
              <a:solidFill>
                <a:schemeClr val="tx1"/>
              </a:solidFill>
            </a:endParaRPr>
          </a:p>
        </p:txBody>
      </p:sp>
      <p:pic>
        <p:nvPicPr>
          <p:cNvPr id="552" name="Google Shape;552;p40">
            <a:extLst>
              <a:ext uri="{FF2B5EF4-FFF2-40B4-BE49-F238E27FC236}">
                <a16:creationId xmlns:a16="http://schemas.microsoft.com/office/drawing/2014/main" id="{934BF631-365B-D75B-C9EF-9B5EF31418EF}"/>
              </a:ext>
            </a:extLst>
          </p:cNvPr>
          <p:cNvPicPr preferRelativeResize="0"/>
          <p:nvPr/>
        </p:nvPicPr>
        <p:blipFill>
          <a:blip r:embed="rId3"/>
          <a:srcRect t="20315" b="20315"/>
          <a:stretch/>
        </p:blipFill>
        <p:spPr>
          <a:xfrm>
            <a:off x="669471"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1236590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0">
          <a:extLst>
            <a:ext uri="{FF2B5EF4-FFF2-40B4-BE49-F238E27FC236}">
              <a16:creationId xmlns:a16="http://schemas.microsoft.com/office/drawing/2014/main" id="{23A64D19-8066-BA49-E29A-638D2A4351AF}"/>
            </a:ext>
          </a:extLst>
        </p:cNvPr>
        <p:cNvGrpSpPr/>
        <p:nvPr/>
      </p:nvGrpSpPr>
      <p:grpSpPr>
        <a:xfrm>
          <a:off x="0" y="0"/>
          <a:ext cx="0" cy="0"/>
          <a:chOff x="0" y="0"/>
          <a:chExt cx="0" cy="0"/>
        </a:xfrm>
      </p:grpSpPr>
      <p:sp>
        <p:nvSpPr>
          <p:cNvPr id="2151" name="Google Shape;2151;p42">
            <a:extLst>
              <a:ext uri="{FF2B5EF4-FFF2-40B4-BE49-F238E27FC236}">
                <a16:creationId xmlns:a16="http://schemas.microsoft.com/office/drawing/2014/main" id="{09E219FB-D62D-5F4E-847B-980EA29E28FD}"/>
              </a:ext>
            </a:extLst>
          </p:cNvPr>
          <p:cNvSpPr txBox="1">
            <a:spLocks noGrp="1"/>
          </p:cNvSpPr>
          <p:nvPr>
            <p:ph type="title"/>
          </p:nvPr>
        </p:nvSpPr>
        <p:spPr>
          <a:xfrm>
            <a:off x="-7504" y="379326"/>
            <a:ext cx="9143997"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PLAN</a:t>
            </a:r>
            <a:endParaRPr dirty="0">
              <a:solidFill>
                <a:schemeClr val="tx1"/>
              </a:solidFill>
            </a:endParaRPr>
          </a:p>
        </p:txBody>
      </p:sp>
      <p:cxnSp>
        <p:nvCxnSpPr>
          <p:cNvPr id="2152" name="Google Shape;2152;p42">
            <a:extLst>
              <a:ext uri="{FF2B5EF4-FFF2-40B4-BE49-F238E27FC236}">
                <a16:creationId xmlns:a16="http://schemas.microsoft.com/office/drawing/2014/main" id="{0847146C-1DC4-B345-1BB1-D8F3E4C2147D}"/>
              </a:ext>
            </a:extLst>
          </p:cNvPr>
          <p:cNvCxnSpPr>
            <a:cxnSpLocks/>
            <a:stCxn id="2153" idx="7"/>
            <a:endCxn id="2154" idx="3"/>
          </p:cNvCxnSpPr>
          <p:nvPr/>
        </p:nvCxnSpPr>
        <p:spPr>
          <a:xfrm rot="10800000" flipH="1">
            <a:off x="3041069"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a:extLst>
              <a:ext uri="{FF2B5EF4-FFF2-40B4-BE49-F238E27FC236}">
                <a16:creationId xmlns:a16="http://schemas.microsoft.com/office/drawing/2014/main" id="{5B009D2C-D63E-9FA4-159C-68BBE9373965}"/>
              </a:ext>
            </a:extLst>
          </p:cNvPr>
          <p:cNvCxnSpPr>
            <a:cxnSpLocks/>
            <a:stCxn id="2154" idx="5"/>
            <a:endCxn id="2156" idx="1"/>
          </p:cNvCxnSpPr>
          <p:nvPr/>
        </p:nvCxnSpPr>
        <p:spPr>
          <a:xfrm>
            <a:off x="5049725" y="2720038"/>
            <a:ext cx="13347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a:extLst>
              <a:ext uri="{FF2B5EF4-FFF2-40B4-BE49-F238E27FC236}">
                <a16:creationId xmlns:a16="http://schemas.microsoft.com/office/drawing/2014/main" id="{A6F0CDD7-AC6A-2893-BA61-50750626C28B}"/>
              </a:ext>
            </a:extLst>
          </p:cNvPr>
          <p:cNvSpPr/>
          <p:nvPr/>
        </p:nvSpPr>
        <p:spPr>
          <a:xfrm>
            <a:off x="2224474"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a:extLst>
              <a:ext uri="{FF2B5EF4-FFF2-40B4-BE49-F238E27FC236}">
                <a16:creationId xmlns:a16="http://schemas.microsoft.com/office/drawing/2014/main" id="{83800AF1-3F90-16C6-FCD9-FBE0FCA891C8}"/>
              </a:ext>
            </a:extLst>
          </p:cNvPr>
          <p:cNvSpPr/>
          <p:nvPr/>
        </p:nvSpPr>
        <p:spPr>
          <a:xfrm>
            <a:off x="1939920"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a:extLst>
              <a:ext uri="{FF2B5EF4-FFF2-40B4-BE49-F238E27FC236}">
                <a16:creationId xmlns:a16="http://schemas.microsoft.com/office/drawing/2014/main" id="{61C83E4F-45EA-6CC7-BD01-6CF93B483B7E}"/>
              </a:ext>
            </a:extLst>
          </p:cNvPr>
          <p:cNvSpPr/>
          <p:nvPr/>
        </p:nvSpPr>
        <p:spPr>
          <a:xfrm>
            <a:off x="6244271"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a:extLst>
              <a:ext uri="{FF2B5EF4-FFF2-40B4-BE49-F238E27FC236}">
                <a16:creationId xmlns:a16="http://schemas.microsoft.com/office/drawing/2014/main" id="{A497F1B8-04B1-A1B6-7477-A9921B93E403}"/>
              </a:ext>
            </a:extLst>
          </p:cNvPr>
          <p:cNvSpPr/>
          <p:nvPr/>
        </p:nvSpPr>
        <p:spPr>
          <a:xfrm rot="6299891">
            <a:off x="5956507"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a:extLst>
              <a:ext uri="{FF2B5EF4-FFF2-40B4-BE49-F238E27FC236}">
                <a16:creationId xmlns:a16="http://schemas.microsoft.com/office/drawing/2014/main" id="{ADAF78F8-0994-0EA5-2162-E9E313001845}"/>
              </a:ext>
            </a:extLst>
          </p:cNvPr>
          <p:cNvSpPr txBox="1">
            <a:spLocks noGrp="1"/>
          </p:cNvSpPr>
          <p:nvPr>
            <p:ph type="title" idx="4294967295"/>
          </p:nvPr>
        </p:nvSpPr>
        <p:spPr>
          <a:xfrm>
            <a:off x="1856224"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Présentation &amp; Fonctionnalités</a:t>
            </a:r>
            <a:endParaRPr sz="2200" dirty="0"/>
          </a:p>
        </p:txBody>
      </p:sp>
      <p:sp>
        <p:nvSpPr>
          <p:cNvPr id="2164" name="Google Shape;2164;p42">
            <a:extLst>
              <a:ext uri="{FF2B5EF4-FFF2-40B4-BE49-F238E27FC236}">
                <a16:creationId xmlns:a16="http://schemas.microsoft.com/office/drawing/2014/main" id="{9C0718EC-001C-D25B-76EA-6AB69D1240BE}"/>
              </a:ext>
            </a:extLst>
          </p:cNvPr>
          <p:cNvSpPr txBox="1">
            <a:spLocks noGrp="1"/>
          </p:cNvSpPr>
          <p:nvPr>
            <p:ph type="title" idx="4294967295"/>
          </p:nvPr>
        </p:nvSpPr>
        <p:spPr>
          <a:xfrm>
            <a:off x="5873037"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Implémentation en C++</a:t>
            </a:r>
            <a:endParaRPr sz="2200" dirty="0"/>
          </a:p>
        </p:txBody>
      </p:sp>
      <p:sp>
        <p:nvSpPr>
          <p:cNvPr id="2154" name="Google Shape;2154;p42">
            <a:extLst>
              <a:ext uri="{FF2B5EF4-FFF2-40B4-BE49-F238E27FC236}">
                <a16:creationId xmlns:a16="http://schemas.microsoft.com/office/drawing/2014/main" id="{71FEF382-F4EA-D31D-8087-48E46A7C1915}"/>
              </a:ext>
            </a:extLst>
          </p:cNvPr>
          <p:cNvSpPr/>
          <p:nvPr/>
        </p:nvSpPr>
        <p:spPr>
          <a:xfrm>
            <a:off x="4233131"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02</a:t>
            </a:r>
            <a:endParaRPr sz="3000" dirty="0">
              <a:solidFill>
                <a:srgbClr val="FFFFFF"/>
              </a:solidFill>
              <a:latin typeface="Oswald ExtraLight"/>
              <a:ea typeface="Oswald ExtraLight"/>
              <a:cs typeface="Oswald ExtraLight"/>
              <a:sym typeface="Oswald ExtraLight"/>
            </a:endParaRPr>
          </a:p>
        </p:txBody>
      </p:sp>
      <p:sp>
        <p:nvSpPr>
          <p:cNvPr id="2165" name="Google Shape;2165;p42">
            <a:extLst>
              <a:ext uri="{FF2B5EF4-FFF2-40B4-BE49-F238E27FC236}">
                <a16:creationId xmlns:a16="http://schemas.microsoft.com/office/drawing/2014/main" id="{0EF83291-609C-3A8B-C19A-A17B33F4F0D8}"/>
              </a:ext>
            </a:extLst>
          </p:cNvPr>
          <p:cNvSpPr/>
          <p:nvPr/>
        </p:nvSpPr>
        <p:spPr>
          <a:xfrm rot="3599795">
            <a:off x="3948597"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a:extLst>
              <a:ext uri="{FF2B5EF4-FFF2-40B4-BE49-F238E27FC236}">
                <a16:creationId xmlns:a16="http://schemas.microsoft.com/office/drawing/2014/main" id="{7EEFE758-DEFE-0454-D31E-0294AD6C0F25}"/>
              </a:ext>
            </a:extLst>
          </p:cNvPr>
          <p:cNvSpPr txBox="1">
            <a:spLocks noGrp="1"/>
          </p:cNvSpPr>
          <p:nvPr>
            <p:ph type="title" idx="4294967295"/>
          </p:nvPr>
        </p:nvSpPr>
        <p:spPr>
          <a:xfrm>
            <a:off x="3865631"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Diagramme de Classe</a:t>
            </a:r>
            <a:endParaRPr sz="2200" dirty="0"/>
          </a:p>
        </p:txBody>
      </p:sp>
      <p:grpSp>
        <p:nvGrpSpPr>
          <p:cNvPr id="2171" name="Google Shape;2171;p42">
            <a:extLst>
              <a:ext uri="{FF2B5EF4-FFF2-40B4-BE49-F238E27FC236}">
                <a16:creationId xmlns:a16="http://schemas.microsoft.com/office/drawing/2014/main" id="{65F1285E-06A4-146B-17EB-3C008E90B5D1}"/>
              </a:ext>
            </a:extLst>
          </p:cNvPr>
          <p:cNvGrpSpPr/>
          <p:nvPr/>
        </p:nvGrpSpPr>
        <p:grpSpPr>
          <a:xfrm rot="5400000" flipH="1">
            <a:off x="6588548" y="-1343276"/>
            <a:ext cx="1955378" cy="4224060"/>
            <a:chOff x="7350442" y="2608992"/>
            <a:chExt cx="777239" cy="1673160"/>
          </a:xfrm>
        </p:grpSpPr>
        <p:sp>
          <p:nvSpPr>
            <p:cNvPr id="2172" name="Google Shape;2172;p42">
              <a:extLst>
                <a:ext uri="{FF2B5EF4-FFF2-40B4-BE49-F238E27FC236}">
                  <a16:creationId xmlns:a16="http://schemas.microsoft.com/office/drawing/2014/main" id="{26D32402-BCF8-2C6D-12F6-621922D999F0}"/>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B2EA6F0B-C59E-C62C-1B47-B0AF955D749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D93057C1-56E8-9F79-5690-772A058F4783}"/>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A28611E4-B989-F73B-BF7F-7AD4396DD3A0}"/>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a:extLst>
                <a:ext uri="{FF2B5EF4-FFF2-40B4-BE49-F238E27FC236}">
                  <a16:creationId xmlns:a16="http://schemas.microsoft.com/office/drawing/2014/main" id="{E3270BB7-CECE-0869-308F-D798761F778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a:extLst>
                <a:ext uri="{FF2B5EF4-FFF2-40B4-BE49-F238E27FC236}">
                  <a16:creationId xmlns:a16="http://schemas.microsoft.com/office/drawing/2014/main" id="{D2091D69-5986-FCAB-55EE-4F5B0409EAFA}"/>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a:extLst>
                <a:ext uri="{FF2B5EF4-FFF2-40B4-BE49-F238E27FC236}">
                  <a16:creationId xmlns:a16="http://schemas.microsoft.com/office/drawing/2014/main" id="{E82B3B04-AF4C-9C87-3C48-921EEFBFFAD0}"/>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a:extLst>
                <a:ext uri="{FF2B5EF4-FFF2-40B4-BE49-F238E27FC236}">
                  <a16:creationId xmlns:a16="http://schemas.microsoft.com/office/drawing/2014/main" id="{820E14EB-7DD2-0581-487A-62372773D957}"/>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5440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8E99DE3E-BF7B-4BF1-B3DD-F819B8DD3AD0}"/>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8AE7CA99-5E84-40B6-DC2D-0B34856B7229}"/>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0E6AF83A-F17A-2171-44FC-A0C4FE41193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F82AB4B-DA7E-878B-0C46-431ED248ADF1}"/>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B2F24FF9-FACA-DB8B-A2DF-843BB96F0A92}"/>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ACAEAE7A-10AE-C2CB-99F0-7330A6798096}"/>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20BCA723-8E84-52BA-6417-02D54173A8FA}"/>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1F79E14D-B793-23AB-EAEF-CDE367E9D1F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C98C4EBB-485C-BE61-5C23-25F945D6A813}"/>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757892F2-62FE-F580-713C-0A19CEA85C0B}"/>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62442826-15E4-545A-A858-0E629F00000C}"/>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a:t>
            </a:r>
            <a:endParaRPr dirty="0">
              <a:solidFill>
                <a:schemeClr val="accent1"/>
              </a:solidFill>
            </a:endParaRPr>
          </a:p>
        </p:txBody>
      </p:sp>
      <p:sp>
        <p:nvSpPr>
          <p:cNvPr id="2" name="Google Shape;360;p35">
            <a:extLst>
              <a:ext uri="{FF2B5EF4-FFF2-40B4-BE49-F238E27FC236}">
                <a16:creationId xmlns:a16="http://schemas.microsoft.com/office/drawing/2014/main" id="{B424D721-D5F8-E518-CE7F-08C6BC6ABDB3}"/>
              </a:ext>
            </a:extLst>
          </p:cNvPr>
          <p:cNvSpPr txBox="1">
            <a:spLocks/>
          </p:cNvSpPr>
          <p:nvPr/>
        </p:nvSpPr>
        <p:spPr>
          <a:xfrm>
            <a:off x="-661013" y="1220818"/>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Présentation</a:t>
            </a:r>
            <a:endParaRPr lang="en-US" sz="2800" dirty="0">
              <a:solidFill>
                <a:schemeClr val="tx1"/>
              </a:solidFill>
            </a:endParaRPr>
          </a:p>
        </p:txBody>
      </p:sp>
      <p:sp>
        <p:nvSpPr>
          <p:cNvPr id="4" name="Espace réservé du texte 3">
            <a:extLst>
              <a:ext uri="{FF2B5EF4-FFF2-40B4-BE49-F238E27FC236}">
                <a16:creationId xmlns:a16="http://schemas.microsoft.com/office/drawing/2014/main" id="{06EDBB56-9C2E-78B7-F81C-B79D7F03D833}"/>
              </a:ext>
            </a:extLst>
          </p:cNvPr>
          <p:cNvSpPr>
            <a:spLocks noGrp="1"/>
          </p:cNvSpPr>
          <p:nvPr>
            <p:ph type="body" idx="1"/>
          </p:nvPr>
        </p:nvSpPr>
        <p:spPr>
          <a:xfrm>
            <a:off x="1172539" y="2039104"/>
            <a:ext cx="6798920" cy="2319300"/>
          </a:xfrm>
        </p:spPr>
        <p:txBody>
          <a:bodyPr/>
          <a:lstStyle/>
          <a:p>
            <a:pPr marL="139700" indent="0">
              <a:buNone/>
            </a:pPr>
            <a:r>
              <a:rPr lang="fr-FR" dirty="0"/>
              <a:t>Notre robot autonome détecte, collecte et trie les déchets au sol tout en évitant les obstacles, sans intervention humaine.</a:t>
            </a:r>
            <a:endParaRPr lang="en-US" dirty="0"/>
          </a:p>
        </p:txBody>
      </p:sp>
      <p:sp>
        <p:nvSpPr>
          <p:cNvPr id="3" name="ZoneTexte 2">
            <a:extLst>
              <a:ext uri="{FF2B5EF4-FFF2-40B4-BE49-F238E27FC236}">
                <a16:creationId xmlns:a16="http://schemas.microsoft.com/office/drawing/2014/main" id="{EF8CB327-7301-31CC-E470-4DC90E3708C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13</a:t>
            </a:r>
            <a:endParaRPr lang="en-US" dirty="0">
              <a:solidFill>
                <a:schemeClr val="tx1"/>
              </a:solidFill>
            </a:endParaRPr>
          </a:p>
        </p:txBody>
      </p:sp>
    </p:spTree>
    <p:extLst>
      <p:ext uri="{BB962C8B-B14F-4D97-AF65-F5344CB8AC3E}">
        <p14:creationId xmlns:p14="http://schemas.microsoft.com/office/powerpoint/2010/main" val="265116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6F88E8CF-B6A4-D1BA-E871-6CC076C2FF56}"/>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82C37FAA-E478-FC95-5E97-4A7DF14F7E0B}"/>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A258D87F-83C1-1FD3-1621-EDE7BED4820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F86C380-1D37-C852-4E56-E0A49539025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E2DF76AE-15DD-7B3F-9700-006BB49C7142}"/>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25AE6EA5-9ABC-46D1-5996-DC225334BA9A}"/>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8435E2A0-9B8E-8ADC-DFF6-024A9BE36E7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CFE47159-8CD8-9C42-DF4B-BAE084C1011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18A48C5E-F9DF-F3C8-537F-ECA008DD2BD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ACB229E4-CFFE-426C-F9B8-7660CB3C52C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62C8A4B6-1367-A4F4-8051-D47A4ADC44C7}"/>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E7E4000A-6F86-3ED3-898A-24F83B4BC204}"/>
              </a:ext>
            </a:extLst>
          </p:cNvPr>
          <p:cNvSpPr txBox="1">
            <a:spLocks noGrp="1"/>
          </p:cNvSpPr>
          <p:nvPr>
            <p:ph type="body" idx="1"/>
          </p:nvPr>
        </p:nvSpPr>
        <p:spPr>
          <a:xfrm>
            <a:off x="922358" y="1784164"/>
            <a:ext cx="4900672" cy="2859060"/>
          </a:xfrm>
          <a:prstGeom prst="rect">
            <a:avLst/>
          </a:prstGeom>
        </p:spPr>
        <p:txBody>
          <a:bodyPr spcFirstLastPara="1" wrap="square" lIns="0" tIns="0" rIns="0" bIns="0" anchor="t" anchorCtr="0">
            <a:noAutofit/>
          </a:bodyPr>
          <a:lstStyle/>
          <a:p>
            <a:pPr marL="139700" indent="0">
              <a:buNone/>
            </a:pPr>
            <a:endParaRPr lang="en-US" dirty="0"/>
          </a:p>
          <a:p>
            <a:r>
              <a:rPr lang="fr-FR" dirty="0"/>
              <a:t>Robot autonome pour environnement urbain</a:t>
            </a:r>
            <a:endParaRPr lang="en-US" dirty="0"/>
          </a:p>
          <a:p>
            <a:pPr marL="139700" indent="0">
              <a:buNone/>
            </a:pPr>
            <a:endParaRPr lang="fr-FR" dirty="0"/>
          </a:p>
          <a:p>
            <a:r>
              <a:rPr lang="en-US" dirty="0" err="1"/>
              <a:t>Déplacement</a:t>
            </a:r>
            <a:r>
              <a:rPr lang="en-US" dirty="0"/>
              <a:t> via véhicule </a:t>
            </a:r>
            <a:r>
              <a:rPr lang="en-US" dirty="0" err="1"/>
              <a:t>robotique</a:t>
            </a:r>
            <a:endParaRPr lang="en-US" dirty="0"/>
          </a:p>
          <a:p>
            <a:endParaRPr lang="en-US" dirty="0"/>
          </a:p>
          <a:p>
            <a:r>
              <a:rPr lang="en-US" dirty="0" err="1"/>
              <a:t>Détection</a:t>
            </a:r>
            <a:r>
              <a:rPr lang="en-US" dirty="0"/>
              <a:t> </a:t>
            </a:r>
            <a:r>
              <a:rPr lang="en-US" dirty="0" err="1"/>
              <a:t>intelligente</a:t>
            </a:r>
            <a:r>
              <a:rPr lang="en-US" dirty="0"/>
              <a:t> des </a:t>
            </a:r>
            <a:r>
              <a:rPr lang="en-US" dirty="0" err="1"/>
              <a:t>déchets</a:t>
            </a:r>
            <a:endParaRPr lang="en-US" dirty="0"/>
          </a:p>
          <a:p>
            <a:endParaRPr lang="en-US" dirty="0"/>
          </a:p>
          <a:p>
            <a:r>
              <a:rPr lang="fr-FR" dirty="0"/>
              <a:t>Préhension et tri automatique avec bras robotique</a:t>
            </a:r>
          </a:p>
          <a:p>
            <a:pPr marL="139700" indent="0">
              <a:buNone/>
            </a:pPr>
            <a:endParaRPr lang="fr-FR" dirty="0"/>
          </a:p>
        </p:txBody>
      </p:sp>
      <p:sp>
        <p:nvSpPr>
          <p:cNvPr id="2" name="Google Shape;360;p35">
            <a:extLst>
              <a:ext uri="{FF2B5EF4-FFF2-40B4-BE49-F238E27FC236}">
                <a16:creationId xmlns:a16="http://schemas.microsoft.com/office/drawing/2014/main" id="{2ED1AB34-033B-9111-742E-3B58348FD079}"/>
              </a:ext>
            </a:extLst>
          </p:cNvPr>
          <p:cNvSpPr txBox="1">
            <a:spLocks/>
          </p:cNvSpPr>
          <p:nvPr/>
        </p:nvSpPr>
        <p:spPr>
          <a:xfrm>
            <a:off x="-661013"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Fonctionnalités</a:t>
            </a:r>
            <a:endParaRPr lang="en-US" sz="2800" dirty="0">
              <a:solidFill>
                <a:schemeClr val="tx1"/>
              </a:solidFill>
            </a:endParaRPr>
          </a:p>
        </p:txBody>
      </p:sp>
      <p:sp>
        <p:nvSpPr>
          <p:cNvPr id="3" name="ZoneTexte 2">
            <a:extLst>
              <a:ext uri="{FF2B5EF4-FFF2-40B4-BE49-F238E27FC236}">
                <a16:creationId xmlns:a16="http://schemas.microsoft.com/office/drawing/2014/main" id="{F989A00D-6E78-D7C7-2287-C57ED0253682}"/>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14</a:t>
            </a:r>
            <a:endParaRPr lang="en-US" dirty="0">
              <a:solidFill>
                <a:schemeClr val="tx1"/>
              </a:solidFill>
            </a:endParaRPr>
          </a:p>
        </p:txBody>
      </p:sp>
    </p:spTree>
    <p:extLst>
      <p:ext uri="{BB962C8B-B14F-4D97-AF65-F5344CB8AC3E}">
        <p14:creationId xmlns:p14="http://schemas.microsoft.com/office/powerpoint/2010/main" val="377990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70"/>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43" name="Google Shape;243;p32"/>
          <p:cNvSpPr txBox="1">
            <a:spLocks noGrp="1"/>
          </p:cNvSpPr>
          <p:nvPr>
            <p:ph type="title" idx="2"/>
          </p:nvPr>
        </p:nvSpPr>
        <p:spPr>
          <a:xfrm>
            <a:off x="695771" y="162744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01</a:t>
            </a:r>
            <a:endParaRPr sz="4000" dirty="0"/>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lvl="0"/>
            <a:r>
              <a:rPr lang="en" dirty="0"/>
              <a:t>PLAN </a:t>
            </a:r>
            <a:r>
              <a:rPr lang="en" dirty="0">
                <a:solidFill>
                  <a:schemeClr val="accent1"/>
                </a:solidFill>
              </a:rPr>
              <a:t>G</a:t>
            </a:r>
            <a:r>
              <a:rPr lang="en-US" dirty="0">
                <a:solidFill>
                  <a:schemeClr val="accent1"/>
                </a:solidFill>
              </a:rPr>
              <a:t>É</a:t>
            </a:r>
            <a:r>
              <a:rPr lang="en" dirty="0">
                <a:solidFill>
                  <a:schemeClr val="accent1"/>
                </a:solidFill>
              </a:rPr>
              <a:t>N</a:t>
            </a:r>
            <a:r>
              <a:rPr lang="en-US" dirty="0">
                <a:solidFill>
                  <a:schemeClr val="accent1"/>
                </a:solidFill>
              </a:rPr>
              <a:t>É</a:t>
            </a:r>
            <a:r>
              <a:rPr lang="en" dirty="0">
                <a:solidFill>
                  <a:schemeClr val="accent1"/>
                </a:solidFill>
              </a:rPr>
              <a:t>RAL</a:t>
            </a:r>
            <a:endParaRPr dirty="0">
              <a:solidFill>
                <a:schemeClr val="accent1"/>
              </a:solidFill>
            </a:endParaRPr>
          </a:p>
        </p:txBody>
      </p:sp>
      <p:cxnSp>
        <p:nvCxnSpPr>
          <p:cNvPr id="255" name="Google Shape;255;p32"/>
          <p:cNvCxnSpPr>
            <a:cxnSpLocks/>
          </p:cNvCxnSpPr>
          <p:nvPr/>
        </p:nvCxnSpPr>
        <p:spPr>
          <a:xfrm>
            <a:off x="1611488" y="1721200"/>
            <a:ext cx="0" cy="62195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8" name="Google Shape;258;p32"/>
          <p:cNvCxnSpPr>
            <a:cxnSpLocks/>
          </p:cNvCxnSpPr>
          <p:nvPr/>
        </p:nvCxnSpPr>
        <p:spPr>
          <a:xfrm>
            <a:off x="1611488" y="1723337"/>
            <a:ext cx="0" cy="619813"/>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 name="Google Shape;242;p32">
            <a:extLst>
              <a:ext uri="{FF2B5EF4-FFF2-40B4-BE49-F238E27FC236}">
                <a16:creationId xmlns:a16="http://schemas.microsoft.com/office/drawing/2014/main" id="{9072D0F8-B891-F0BF-2645-D69F6C93E0B4}"/>
              </a:ext>
            </a:extLst>
          </p:cNvPr>
          <p:cNvSpPr txBox="1">
            <a:spLocks/>
          </p:cNvSpPr>
          <p:nvPr/>
        </p:nvSpPr>
        <p:spPr>
          <a:xfrm>
            <a:off x="6426778" y="1728870"/>
            <a:ext cx="2336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fr-FR" dirty="0"/>
              <a:t>Informatique</a:t>
            </a:r>
            <a:endParaRPr lang="en-US" dirty="0"/>
          </a:p>
        </p:txBody>
      </p:sp>
      <p:sp>
        <p:nvSpPr>
          <p:cNvPr id="13" name="Google Shape;243;p32">
            <a:extLst>
              <a:ext uri="{FF2B5EF4-FFF2-40B4-BE49-F238E27FC236}">
                <a16:creationId xmlns:a16="http://schemas.microsoft.com/office/drawing/2014/main" id="{B4AED257-03F8-44DD-07C1-FFE4CDF71786}"/>
              </a:ext>
            </a:extLst>
          </p:cNvPr>
          <p:cNvSpPr txBox="1">
            <a:spLocks/>
          </p:cNvSpPr>
          <p:nvPr/>
        </p:nvSpPr>
        <p:spPr>
          <a:xfrm>
            <a:off x="5273261" y="1627440"/>
            <a:ext cx="867300"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5200" b="0" i="0" u="none" strike="noStrike" cap="none">
                <a:solidFill>
                  <a:schemeClr val="dk1"/>
                </a:solidFill>
                <a:latin typeface="Oswald ExtraLight"/>
                <a:ea typeface="Oswald ExtraLight"/>
                <a:cs typeface="Oswald ExtraLight"/>
                <a:sym typeface="Oswald ExtraLigh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4000" dirty="0"/>
              <a:t>03</a:t>
            </a:r>
          </a:p>
        </p:txBody>
      </p:sp>
      <p:cxnSp>
        <p:nvCxnSpPr>
          <p:cNvPr id="14" name="Google Shape;258;p32">
            <a:extLst>
              <a:ext uri="{FF2B5EF4-FFF2-40B4-BE49-F238E27FC236}">
                <a16:creationId xmlns:a16="http://schemas.microsoft.com/office/drawing/2014/main" id="{A2D202E6-DDF2-347A-ACCD-99A13914AC31}"/>
              </a:ext>
            </a:extLst>
          </p:cNvPr>
          <p:cNvCxnSpPr>
            <a:cxnSpLocks/>
          </p:cNvCxnSpPr>
          <p:nvPr/>
        </p:nvCxnSpPr>
        <p:spPr>
          <a:xfrm>
            <a:off x="6188978" y="1723337"/>
            <a:ext cx="0" cy="619813"/>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sp>
        <p:nvSpPr>
          <p:cNvPr id="27" name="Google Shape;242;p32">
            <a:extLst>
              <a:ext uri="{FF2B5EF4-FFF2-40B4-BE49-F238E27FC236}">
                <a16:creationId xmlns:a16="http://schemas.microsoft.com/office/drawing/2014/main" id="{2EA920C0-43F9-1153-31B0-F7631ED6C723}"/>
              </a:ext>
            </a:extLst>
          </p:cNvPr>
          <p:cNvSpPr txBox="1">
            <a:spLocks/>
          </p:cNvSpPr>
          <p:nvPr/>
        </p:nvSpPr>
        <p:spPr>
          <a:xfrm>
            <a:off x="1849288" y="2707944"/>
            <a:ext cx="2336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en-US" dirty="0">
                <a:solidFill>
                  <a:schemeClr val="accent1"/>
                </a:solidFill>
              </a:rPr>
              <a:t> </a:t>
            </a:r>
            <a:r>
              <a:rPr lang="en-US" dirty="0"/>
              <a:t>Électronique</a:t>
            </a:r>
          </a:p>
        </p:txBody>
      </p:sp>
      <p:sp>
        <p:nvSpPr>
          <p:cNvPr id="28" name="Google Shape;243;p32">
            <a:extLst>
              <a:ext uri="{FF2B5EF4-FFF2-40B4-BE49-F238E27FC236}">
                <a16:creationId xmlns:a16="http://schemas.microsoft.com/office/drawing/2014/main" id="{E7DE6C00-78C6-CC02-48CA-9D1A8E7B916D}"/>
              </a:ext>
            </a:extLst>
          </p:cNvPr>
          <p:cNvSpPr txBox="1">
            <a:spLocks/>
          </p:cNvSpPr>
          <p:nvPr/>
        </p:nvSpPr>
        <p:spPr>
          <a:xfrm>
            <a:off x="695771" y="2606514"/>
            <a:ext cx="867300"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5200" b="0" i="0" u="none" strike="noStrike" cap="none">
                <a:solidFill>
                  <a:schemeClr val="dk1"/>
                </a:solidFill>
                <a:latin typeface="Oswald ExtraLight"/>
                <a:ea typeface="Oswald ExtraLight"/>
                <a:cs typeface="Oswald ExtraLight"/>
                <a:sym typeface="Oswald ExtraLigh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4000" dirty="0"/>
              <a:t>02</a:t>
            </a:r>
          </a:p>
        </p:txBody>
      </p:sp>
      <p:cxnSp>
        <p:nvCxnSpPr>
          <p:cNvPr id="29" name="Google Shape;258;p32">
            <a:extLst>
              <a:ext uri="{FF2B5EF4-FFF2-40B4-BE49-F238E27FC236}">
                <a16:creationId xmlns:a16="http://schemas.microsoft.com/office/drawing/2014/main" id="{D1FEF40F-FBDE-15A6-43D2-7A1CFF527A43}"/>
              </a:ext>
            </a:extLst>
          </p:cNvPr>
          <p:cNvCxnSpPr>
            <a:cxnSpLocks/>
          </p:cNvCxnSpPr>
          <p:nvPr/>
        </p:nvCxnSpPr>
        <p:spPr>
          <a:xfrm>
            <a:off x="1611488" y="2702411"/>
            <a:ext cx="0" cy="619813"/>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sp>
        <p:nvSpPr>
          <p:cNvPr id="30" name="Google Shape;242;p32">
            <a:extLst>
              <a:ext uri="{FF2B5EF4-FFF2-40B4-BE49-F238E27FC236}">
                <a16:creationId xmlns:a16="http://schemas.microsoft.com/office/drawing/2014/main" id="{84FD587F-7CDA-1C91-B350-9FD6D732DE82}"/>
              </a:ext>
            </a:extLst>
          </p:cNvPr>
          <p:cNvSpPr txBox="1">
            <a:spLocks/>
          </p:cNvSpPr>
          <p:nvPr/>
        </p:nvSpPr>
        <p:spPr>
          <a:xfrm>
            <a:off x="6426778" y="2619054"/>
            <a:ext cx="2336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fr-FR" dirty="0"/>
              <a:t>M</a:t>
            </a:r>
            <a:r>
              <a:rPr lang="en-US" dirty="0" err="1"/>
              <a:t>écanique</a:t>
            </a:r>
            <a:endParaRPr lang="en-US" dirty="0"/>
          </a:p>
        </p:txBody>
      </p:sp>
      <p:sp>
        <p:nvSpPr>
          <p:cNvPr id="31" name="Google Shape;243;p32">
            <a:extLst>
              <a:ext uri="{FF2B5EF4-FFF2-40B4-BE49-F238E27FC236}">
                <a16:creationId xmlns:a16="http://schemas.microsoft.com/office/drawing/2014/main" id="{3651A3F0-F06B-5857-523B-791F76F9FC11}"/>
              </a:ext>
            </a:extLst>
          </p:cNvPr>
          <p:cNvSpPr txBox="1">
            <a:spLocks/>
          </p:cNvSpPr>
          <p:nvPr/>
        </p:nvSpPr>
        <p:spPr>
          <a:xfrm>
            <a:off x="5273261" y="2517624"/>
            <a:ext cx="867300"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5200" b="0" i="0" u="none" strike="noStrike" cap="none">
                <a:solidFill>
                  <a:schemeClr val="dk1"/>
                </a:solidFill>
                <a:latin typeface="Oswald ExtraLight"/>
                <a:ea typeface="Oswald ExtraLight"/>
                <a:cs typeface="Oswald ExtraLight"/>
                <a:sym typeface="Oswald ExtraLigh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4000" dirty="0"/>
              <a:t>04</a:t>
            </a:r>
          </a:p>
        </p:txBody>
      </p:sp>
      <p:cxnSp>
        <p:nvCxnSpPr>
          <p:cNvPr id="32" name="Google Shape;258;p32">
            <a:extLst>
              <a:ext uri="{FF2B5EF4-FFF2-40B4-BE49-F238E27FC236}">
                <a16:creationId xmlns:a16="http://schemas.microsoft.com/office/drawing/2014/main" id="{AE94FCDB-6ACC-490C-5F19-4C69DF90ED71}"/>
              </a:ext>
            </a:extLst>
          </p:cNvPr>
          <p:cNvCxnSpPr>
            <a:cxnSpLocks/>
          </p:cNvCxnSpPr>
          <p:nvPr/>
        </p:nvCxnSpPr>
        <p:spPr>
          <a:xfrm>
            <a:off x="6188978" y="2613521"/>
            <a:ext cx="0" cy="619813"/>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sp>
        <p:nvSpPr>
          <p:cNvPr id="33" name="Google Shape;242;p32">
            <a:extLst>
              <a:ext uri="{FF2B5EF4-FFF2-40B4-BE49-F238E27FC236}">
                <a16:creationId xmlns:a16="http://schemas.microsoft.com/office/drawing/2014/main" id="{625323AB-C0D7-9A7D-78A2-C3C17FEBC431}"/>
              </a:ext>
            </a:extLst>
          </p:cNvPr>
          <p:cNvSpPr txBox="1">
            <a:spLocks/>
          </p:cNvSpPr>
          <p:nvPr/>
        </p:nvSpPr>
        <p:spPr>
          <a:xfrm>
            <a:off x="4185688" y="3846708"/>
            <a:ext cx="2336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r>
              <a:rPr lang="fr-FR" dirty="0"/>
              <a:t>C</a:t>
            </a:r>
            <a:r>
              <a:rPr lang="en-US" dirty="0" err="1"/>
              <a:t>onclusion</a:t>
            </a:r>
            <a:endParaRPr lang="en-US" dirty="0"/>
          </a:p>
        </p:txBody>
      </p:sp>
      <p:sp>
        <p:nvSpPr>
          <p:cNvPr id="34" name="Google Shape;243;p32">
            <a:extLst>
              <a:ext uri="{FF2B5EF4-FFF2-40B4-BE49-F238E27FC236}">
                <a16:creationId xmlns:a16="http://schemas.microsoft.com/office/drawing/2014/main" id="{4ACF0ADB-2F54-6E55-B82A-E60DBE5B3A19}"/>
              </a:ext>
            </a:extLst>
          </p:cNvPr>
          <p:cNvSpPr txBox="1">
            <a:spLocks/>
          </p:cNvSpPr>
          <p:nvPr/>
        </p:nvSpPr>
        <p:spPr>
          <a:xfrm>
            <a:off x="3032171" y="3745278"/>
            <a:ext cx="867300"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5200" b="0" i="0" u="none" strike="noStrike" cap="none">
                <a:solidFill>
                  <a:schemeClr val="dk1"/>
                </a:solidFill>
                <a:latin typeface="Oswald ExtraLight"/>
                <a:ea typeface="Oswald ExtraLight"/>
                <a:cs typeface="Oswald ExtraLight"/>
                <a:sym typeface="Oswald ExtraLigh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4000" dirty="0"/>
              <a:t>05</a:t>
            </a:r>
          </a:p>
        </p:txBody>
      </p:sp>
      <p:cxnSp>
        <p:nvCxnSpPr>
          <p:cNvPr id="35" name="Google Shape;258;p32">
            <a:extLst>
              <a:ext uri="{FF2B5EF4-FFF2-40B4-BE49-F238E27FC236}">
                <a16:creationId xmlns:a16="http://schemas.microsoft.com/office/drawing/2014/main" id="{167BA297-F1A3-BBE1-785F-5F31A613B77E}"/>
              </a:ext>
            </a:extLst>
          </p:cNvPr>
          <p:cNvCxnSpPr>
            <a:cxnSpLocks/>
          </p:cNvCxnSpPr>
          <p:nvPr/>
        </p:nvCxnSpPr>
        <p:spPr>
          <a:xfrm>
            <a:off x="3947888" y="3841175"/>
            <a:ext cx="0" cy="619813"/>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D714B8A8-AE5D-2C9E-48F7-0A448E0F6AE9}"/>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5A6F921D-4957-18C1-6387-12F8E6B4B8B1}"/>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46F22B9C-B16A-1DF9-7EE0-2D753E43602A}"/>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E5892AC4-6C46-A7D3-4498-1A284DFCF07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45B3DF79-C5FF-6B35-6DC9-B02553F1754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9B26848C-A8E8-8248-BF63-3643C357456D}"/>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5321675-B955-3836-D042-0D9E2087890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6F5754E0-323E-B4DF-CE4D-B1CD33F73A87}"/>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9EDAE223-9E73-314C-F153-1B7BBD718BED}"/>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78723B60-E1B4-3C56-D86C-AB3A8EBA1FA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A3B426ED-1F92-7934-7771-05DD2517DA8B}"/>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a:t>
            </a:r>
            <a:endParaRPr dirty="0">
              <a:solidFill>
                <a:schemeClr val="accent1"/>
              </a:solidFill>
            </a:endParaRPr>
          </a:p>
        </p:txBody>
      </p:sp>
      <p:sp>
        <p:nvSpPr>
          <p:cNvPr id="361" name="Google Shape;361;p35">
            <a:extLst>
              <a:ext uri="{FF2B5EF4-FFF2-40B4-BE49-F238E27FC236}">
                <a16:creationId xmlns:a16="http://schemas.microsoft.com/office/drawing/2014/main" id="{3F69B4A6-452D-F38C-6143-4689FACAE0B5}"/>
              </a:ext>
            </a:extLst>
          </p:cNvPr>
          <p:cNvSpPr txBox="1">
            <a:spLocks noGrp="1"/>
          </p:cNvSpPr>
          <p:nvPr>
            <p:ph type="body" idx="1"/>
          </p:nvPr>
        </p:nvSpPr>
        <p:spPr>
          <a:xfrm>
            <a:off x="1033602" y="1984799"/>
            <a:ext cx="4785372"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err="1"/>
              <a:t>Rosmaster</a:t>
            </a:r>
            <a:r>
              <a:rPr lang="fr-FR" b="1" dirty="0"/>
              <a:t> X3</a:t>
            </a:r>
            <a:r>
              <a:rPr lang="fr-FR" dirty="0"/>
              <a:t> pour le véhicule robotique</a:t>
            </a:r>
          </a:p>
          <a:p>
            <a:pPr marL="139700" indent="0">
              <a:buNone/>
            </a:pPr>
            <a:endParaRPr lang="fr-FR" dirty="0"/>
          </a:p>
          <a:p>
            <a:pPr lvl="1"/>
            <a:r>
              <a:rPr lang="en-US" dirty="0"/>
              <a:t>Navigation </a:t>
            </a:r>
            <a:r>
              <a:rPr lang="en-US" dirty="0" err="1"/>
              <a:t>autonome</a:t>
            </a:r>
            <a:r>
              <a:rPr lang="en-US" dirty="0"/>
              <a:t> (SLAM)</a:t>
            </a:r>
          </a:p>
          <a:p>
            <a:pPr lvl="1"/>
            <a:endParaRPr lang="en-US" dirty="0"/>
          </a:p>
          <a:p>
            <a:pPr lvl="1"/>
            <a:r>
              <a:rPr lang="en-US" dirty="0" err="1"/>
              <a:t>Détection</a:t>
            </a:r>
            <a:r>
              <a:rPr lang="en-US" dirty="0"/>
              <a:t> </a:t>
            </a:r>
            <a:r>
              <a:rPr lang="en-US" dirty="0" err="1"/>
              <a:t>d’obstacles</a:t>
            </a:r>
            <a:r>
              <a:rPr lang="en-US" dirty="0"/>
              <a:t> (LiDAR)</a:t>
            </a:r>
          </a:p>
          <a:p>
            <a:pPr lvl="1"/>
            <a:endParaRPr lang="en-US" dirty="0"/>
          </a:p>
          <a:p>
            <a:pPr lvl="1"/>
            <a:r>
              <a:rPr lang="en-US" dirty="0" err="1"/>
              <a:t>Mobilité</a:t>
            </a:r>
            <a:r>
              <a:rPr lang="en-US" dirty="0"/>
              <a:t> </a:t>
            </a:r>
            <a:r>
              <a:rPr lang="en-US" dirty="0" err="1"/>
              <a:t>omnidirectionnelle</a:t>
            </a:r>
            <a:r>
              <a:rPr lang="en-US" dirty="0"/>
              <a:t> (roues </a:t>
            </a:r>
            <a:r>
              <a:rPr lang="en-US" dirty="0" err="1"/>
              <a:t>Mécanum</a:t>
            </a:r>
            <a:r>
              <a:rPr lang="en-US" dirty="0"/>
              <a:t>)</a:t>
            </a:r>
            <a:endParaRPr dirty="0"/>
          </a:p>
        </p:txBody>
      </p:sp>
      <p:sp>
        <p:nvSpPr>
          <p:cNvPr id="2" name="Google Shape;360;p35">
            <a:extLst>
              <a:ext uri="{FF2B5EF4-FFF2-40B4-BE49-F238E27FC236}">
                <a16:creationId xmlns:a16="http://schemas.microsoft.com/office/drawing/2014/main" id="{470BAFF8-C1C4-89F4-1506-1782E7D5C5D9}"/>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Architecture </a:t>
            </a:r>
            <a:r>
              <a:rPr lang="en-US" sz="2800" dirty="0" err="1"/>
              <a:t>matérielle</a:t>
            </a:r>
            <a:endParaRPr lang="en-US" sz="2800" dirty="0">
              <a:solidFill>
                <a:schemeClr val="tx1"/>
              </a:solidFill>
            </a:endParaRPr>
          </a:p>
        </p:txBody>
      </p:sp>
      <p:pic>
        <p:nvPicPr>
          <p:cNvPr id="4098" name="Picture 2">
            <a:extLst>
              <a:ext uri="{FF2B5EF4-FFF2-40B4-BE49-F238E27FC236}">
                <a16:creationId xmlns:a16="http://schemas.microsoft.com/office/drawing/2014/main" id="{F81A7D9A-8CFF-A6E3-A6E6-F2D93AA1E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742" y="429709"/>
            <a:ext cx="2895358" cy="289535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4F1C1F8-4FEC-C1BA-C795-47CD1689B1D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15</a:t>
            </a:r>
            <a:endParaRPr lang="en-US" dirty="0">
              <a:solidFill>
                <a:schemeClr val="tx1"/>
              </a:solidFill>
            </a:endParaRPr>
          </a:p>
        </p:txBody>
      </p:sp>
    </p:spTree>
    <p:extLst>
      <p:ext uri="{BB962C8B-B14F-4D97-AF65-F5344CB8AC3E}">
        <p14:creationId xmlns:p14="http://schemas.microsoft.com/office/powerpoint/2010/main" val="19898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1BA3B3FD-4214-B71A-A6E1-0908991AA523}"/>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88C46E9D-C1B8-1701-40DF-FBA1AFCAFB39}"/>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17F9E0DC-5F4F-A5B7-0E52-A91005BF63A0}"/>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181113CF-6A69-8F42-6F39-2772A34988F0}"/>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DDCD91B8-C958-FB2B-AE01-03A8C7B0EEF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678F1FFB-C362-4549-6341-89DF83350FD4}"/>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57FAA67-DFE9-A881-8367-3CB7C187C6D6}"/>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C18D843B-C896-BA12-49BE-4F262ADA4657}"/>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3F114068-F6E3-92D4-8C58-C0ADCC56994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0529BCF9-AF5C-11C1-958B-2BBA266C7BB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8F07A41C-15C6-2CBE-646D-AD8EA742D175}"/>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a:t>
            </a:r>
            <a:endParaRPr dirty="0">
              <a:solidFill>
                <a:schemeClr val="accent1"/>
              </a:solidFill>
            </a:endParaRPr>
          </a:p>
        </p:txBody>
      </p:sp>
      <p:sp>
        <p:nvSpPr>
          <p:cNvPr id="361" name="Google Shape;361;p35">
            <a:extLst>
              <a:ext uri="{FF2B5EF4-FFF2-40B4-BE49-F238E27FC236}">
                <a16:creationId xmlns:a16="http://schemas.microsoft.com/office/drawing/2014/main" id="{8889F5FD-02FF-734C-4BA5-50B6DC7151D4}"/>
              </a:ext>
            </a:extLst>
          </p:cNvPr>
          <p:cNvSpPr txBox="1">
            <a:spLocks noGrp="1"/>
          </p:cNvSpPr>
          <p:nvPr>
            <p:ph type="body" idx="1"/>
          </p:nvPr>
        </p:nvSpPr>
        <p:spPr>
          <a:xfrm>
            <a:off x="1033602" y="1984799"/>
            <a:ext cx="4785372"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err="1"/>
              <a:t>Jetson</a:t>
            </a:r>
            <a:r>
              <a:rPr lang="fr-FR" b="1" dirty="0"/>
              <a:t> Nano (</a:t>
            </a:r>
            <a:r>
              <a:rPr lang="fr-FR" b="1" dirty="0" err="1"/>
              <a:t>Dofbot</a:t>
            </a:r>
            <a:r>
              <a:rPr lang="fr-FR" b="1" dirty="0"/>
              <a:t>)</a:t>
            </a:r>
            <a:r>
              <a:rPr lang="fr-FR" dirty="0"/>
              <a:t> pour le bras robotisé</a:t>
            </a:r>
          </a:p>
          <a:p>
            <a:pPr marL="139700" indent="0">
              <a:buNone/>
            </a:pPr>
            <a:endParaRPr lang="fr-FR" dirty="0"/>
          </a:p>
          <a:p>
            <a:pPr lvl="1"/>
            <a:r>
              <a:rPr lang="en-US" dirty="0" err="1"/>
              <a:t>Détection</a:t>
            </a:r>
            <a:r>
              <a:rPr lang="en-US" dirty="0"/>
              <a:t> de </a:t>
            </a:r>
            <a:r>
              <a:rPr lang="en-US" dirty="0" err="1"/>
              <a:t>déchet</a:t>
            </a:r>
            <a:r>
              <a:rPr lang="en-US" dirty="0"/>
              <a:t> via camera</a:t>
            </a:r>
          </a:p>
          <a:p>
            <a:pPr lvl="1"/>
            <a:endParaRPr lang="en-US" dirty="0"/>
          </a:p>
          <a:p>
            <a:pPr lvl="1"/>
            <a:r>
              <a:rPr lang="en-US" dirty="0"/>
              <a:t>Classification par intelligence </a:t>
            </a:r>
            <a:r>
              <a:rPr lang="en-US" dirty="0" err="1"/>
              <a:t>artificielle</a:t>
            </a:r>
            <a:endParaRPr lang="en-US" dirty="0"/>
          </a:p>
          <a:p>
            <a:pPr lvl="1"/>
            <a:endParaRPr lang="en-US" dirty="0"/>
          </a:p>
          <a:p>
            <a:pPr lvl="1"/>
            <a:r>
              <a:rPr lang="fr-FR" dirty="0"/>
              <a:t>Manipulation avec un bras 6 axes</a:t>
            </a:r>
            <a:endParaRPr dirty="0"/>
          </a:p>
        </p:txBody>
      </p:sp>
      <p:sp>
        <p:nvSpPr>
          <p:cNvPr id="2" name="Google Shape;360;p35">
            <a:extLst>
              <a:ext uri="{FF2B5EF4-FFF2-40B4-BE49-F238E27FC236}">
                <a16:creationId xmlns:a16="http://schemas.microsoft.com/office/drawing/2014/main" id="{E21987BF-3B66-C910-1139-F538DB68A438}"/>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Architecture </a:t>
            </a:r>
            <a:r>
              <a:rPr lang="en-US" sz="2800" dirty="0" err="1"/>
              <a:t>matérielle</a:t>
            </a:r>
            <a:endParaRPr lang="en-US" sz="2800" dirty="0">
              <a:solidFill>
                <a:schemeClr val="tx1"/>
              </a:solidFill>
            </a:endParaRPr>
          </a:p>
        </p:txBody>
      </p:sp>
      <p:pic>
        <p:nvPicPr>
          <p:cNvPr id="3074" name="Picture 2">
            <a:extLst>
              <a:ext uri="{FF2B5EF4-FFF2-40B4-BE49-F238E27FC236}">
                <a16:creationId xmlns:a16="http://schemas.microsoft.com/office/drawing/2014/main" id="{F2D2B913-B6EE-B649-B90F-65076CB92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584" y="360112"/>
            <a:ext cx="3382563" cy="26267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621AAB6-D574-9598-2DDB-676A5DED7ECB}"/>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16</a:t>
            </a:r>
            <a:endParaRPr lang="en-US" dirty="0">
              <a:solidFill>
                <a:schemeClr val="tx1"/>
              </a:solidFill>
            </a:endParaRPr>
          </a:p>
        </p:txBody>
      </p:sp>
    </p:spTree>
    <p:extLst>
      <p:ext uri="{BB962C8B-B14F-4D97-AF65-F5344CB8AC3E}">
        <p14:creationId xmlns:p14="http://schemas.microsoft.com/office/powerpoint/2010/main" val="214210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7066D89F-EB0C-FBE0-44F9-490E59A6DCF5}"/>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73E46C61-8E81-2905-6417-B99337161EA5}"/>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910C8249-6321-6639-B42C-D771D00AFFA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1D45DA0-2E6D-D89A-CEE9-06156C1539C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B2A1F706-3433-148E-AD59-0AEF820C5A34}"/>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9CAC4778-5773-3A58-3893-0F248CB29E3B}"/>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A1773260-D0D8-B7C5-37F6-252498D31B90}"/>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9C445915-1F68-8069-FB73-D41E1C61205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05582C90-BB57-04F9-4F24-63F2E778DC2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C2A312C6-24D8-A976-89B2-BF87AB5A771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B8D44315-9B67-1E5B-2508-F3D3AD35E63E}"/>
              </a:ext>
            </a:extLst>
          </p:cNvPr>
          <p:cNvSpPr txBox="1">
            <a:spLocks noGrp="1"/>
          </p:cNvSpPr>
          <p:nvPr>
            <p:ph type="title"/>
          </p:nvPr>
        </p:nvSpPr>
        <p:spPr>
          <a:xfrm>
            <a:off x="1820003" y="90833"/>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Diagramme de Classe</a:t>
            </a:r>
            <a:endParaRPr dirty="0">
              <a:solidFill>
                <a:schemeClr val="accent1"/>
              </a:solidFill>
            </a:endParaRPr>
          </a:p>
        </p:txBody>
      </p:sp>
      <p:pic>
        <p:nvPicPr>
          <p:cNvPr id="8" name="Image 7" descr="Une image contenant texte, capture d’écran, diagramme, Parallèle&#10;&#10;Le contenu généré par l’IA peut être incorrect.">
            <a:extLst>
              <a:ext uri="{FF2B5EF4-FFF2-40B4-BE49-F238E27FC236}">
                <a16:creationId xmlns:a16="http://schemas.microsoft.com/office/drawing/2014/main" id="{E961EBA3-87A7-B9A4-8D58-9747484AD3F9}"/>
              </a:ext>
            </a:extLst>
          </p:cNvPr>
          <p:cNvPicPr>
            <a:picLocks noChangeAspect="1"/>
          </p:cNvPicPr>
          <p:nvPr/>
        </p:nvPicPr>
        <p:blipFill>
          <a:blip r:embed="rId3"/>
          <a:srcRect t="16609"/>
          <a:stretch>
            <a:fillRect/>
          </a:stretch>
        </p:blipFill>
        <p:spPr>
          <a:xfrm>
            <a:off x="1536700" y="833302"/>
            <a:ext cx="6350000" cy="4289215"/>
          </a:xfrm>
          <a:prstGeom prst="rect">
            <a:avLst/>
          </a:prstGeom>
        </p:spPr>
      </p:pic>
      <p:sp>
        <p:nvSpPr>
          <p:cNvPr id="9" name="ZoneTexte 8">
            <a:extLst>
              <a:ext uri="{FF2B5EF4-FFF2-40B4-BE49-F238E27FC236}">
                <a16:creationId xmlns:a16="http://schemas.microsoft.com/office/drawing/2014/main" id="{F1C1158D-0CAD-630C-C80D-26D1D1FFF2A3}"/>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17</a:t>
            </a:r>
            <a:endParaRPr lang="en-US" dirty="0">
              <a:solidFill>
                <a:schemeClr val="tx1"/>
              </a:solidFill>
            </a:endParaRPr>
          </a:p>
        </p:txBody>
      </p:sp>
    </p:spTree>
    <p:extLst>
      <p:ext uri="{BB962C8B-B14F-4D97-AF65-F5344CB8AC3E}">
        <p14:creationId xmlns:p14="http://schemas.microsoft.com/office/powerpoint/2010/main" val="420088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0BE73AA-8B9B-B948-AD2F-DAFFED74FEC3}"/>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FD58DCAF-80ED-539C-149E-1A92A9049C08}"/>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EACDDB07-4FC2-5B1F-3704-AF27071C3DA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47BF6CFF-3783-8DF9-D439-38E629CCFCD3}"/>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EA40ACFB-B2C9-8A66-55E3-B7CFCF2FB31B}"/>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19133D32-FC12-D8D4-F02C-1979D835E504}"/>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C3D2D74-1FA7-B4FC-45BC-D5D5FCD8C66D}"/>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97F32575-286B-939D-08E9-CEED6282FC46}"/>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5962C1A5-03C3-1CA6-CB82-8B7A9F3D0B52}"/>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4ABB5790-CD99-DCFB-71ED-E933A3470D3A}"/>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C583844C-A573-38C8-01DC-A6698C56B89B}"/>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Implémentation en C++</a:t>
            </a:r>
            <a:endParaRPr dirty="0">
              <a:solidFill>
                <a:schemeClr val="accent1"/>
              </a:solidFill>
            </a:endParaRPr>
          </a:p>
        </p:txBody>
      </p:sp>
      <p:pic>
        <p:nvPicPr>
          <p:cNvPr id="3" name="Image 2" descr="Une image contenant texte, capture d’écran&#10;&#10;Le contenu généré par l’IA peut être incorrect.">
            <a:extLst>
              <a:ext uri="{FF2B5EF4-FFF2-40B4-BE49-F238E27FC236}">
                <a16:creationId xmlns:a16="http://schemas.microsoft.com/office/drawing/2014/main" id="{E6FF4261-6CE3-DA32-AAB0-45AFCFB750F8}"/>
              </a:ext>
            </a:extLst>
          </p:cNvPr>
          <p:cNvPicPr>
            <a:picLocks noChangeAspect="1"/>
          </p:cNvPicPr>
          <p:nvPr/>
        </p:nvPicPr>
        <p:blipFill>
          <a:blip r:embed="rId3"/>
          <a:srcRect l="8690" t="9383" r="8390" b="8642"/>
          <a:stretch>
            <a:fillRect/>
          </a:stretch>
        </p:blipFill>
        <p:spPr>
          <a:xfrm>
            <a:off x="4161728" y="820412"/>
            <a:ext cx="4690594" cy="4216400"/>
          </a:xfrm>
          <a:prstGeom prst="rect">
            <a:avLst/>
          </a:prstGeom>
        </p:spPr>
      </p:pic>
      <p:sp>
        <p:nvSpPr>
          <p:cNvPr id="4" name="Google Shape;360;p35">
            <a:extLst>
              <a:ext uri="{FF2B5EF4-FFF2-40B4-BE49-F238E27FC236}">
                <a16:creationId xmlns:a16="http://schemas.microsoft.com/office/drawing/2014/main" id="{AE1062A6-6702-166A-BDDA-3E586A2A9569}"/>
              </a:ext>
            </a:extLst>
          </p:cNvPr>
          <p:cNvSpPr txBox="1">
            <a:spLocks/>
          </p:cNvSpPr>
          <p:nvPr/>
        </p:nvSpPr>
        <p:spPr>
          <a:xfrm>
            <a:off x="-330200" y="2355912"/>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a:t>
            </a:r>
            <a:r>
              <a:rPr lang="en-US" sz="2800" dirty="0" err="1">
                <a:solidFill>
                  <a:schemeClr val="tx1"/>
                </a:solidFill>
              </a:rPr>
              <a:t>lasse</a:t>
            </a:r>
            <a:r>
              <a:rPr lang="en-US" sz="2800" dirty="0">
                <a:solidFill>
                  <a:schemeClr val="tx1"/>
                </a:solidFill>
              </a:rPr>
              <a:t> robot</a:t>
            </a:r>
          </a:p>
        </p:txBody>
      </p:sp>
      <p:sp>
        <p:nvSpPr>
          <p:cNvPr id="5" name="ZoneTexte 4">
            <a:extLst>
              <a:ext uri="{FF2B5EF4-FFF2-40B4-BE49-F238E27FC236}">
                <a16:creationId xmlns:a16="http://schemas.microsoft.com/office/drawing/2014/main" id="{9F3CC131-4250-4B80-B833-180EFDDC1FCB}"/>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18</a:t>
            </a:r>
            <a:endParaRPr lang="en-US" dirty="0">
              <a:solidFill>
                <a:schemeClr val="tx1"/>
              </a:solidFill>
            </a:endParaRPr>
          </a:p>
        </p:txBody>
      </p:sp>
    </p:spTree>
    <p:extLst>
      <p:ext uri="{BB962C8B-B14F-4D97-AF65-F5344CB8AC3E}">
        <p14:creationId xmlns:p14="http://schemas.microsoft.com/office/powerpoint/2010/main" val="419676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3E43F7E-884A-9BF1-ACD9-F0BED3A35DA0}"/>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F511C33F-7DE6-B64A-F286-BE01ACBDB414}"/>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A6275519-D5C8-7325-3156-B07F9D65860A}"/>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417BD6B3-ED4E-D4BC-6714-A731FD51F3E9}"/>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D07F4285-3D6C-8A71-9CE5-03B2772D6890}"/>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F4552AA9-86D9-E750-F694-E5F36227229D}"/>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4F27FB65-9732-F0AE-BE21-9139ED72A45B}"/>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08EFC1CD-1FC0-CBED-99B4-D23B800BFA77}"/>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5E8CDF7F-F798-EB17-36BC-7079E3E1D9BE}"/>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7C219E29-8CB9-46D2-D091-6837FBFFFE06}"/>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8709FB4F-7900-20B9-D42F-04EC82045C69}"/>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Implémentation en C++</a:t>
            </a:r>
            <a:endParaRPr dirty="0">
              <a:solidFill>
                <a:schemeClr val="accent1"/>
              </a:solidFill>
            </a:endParaRPr>
          </a:p>
        </p:txBody>
      </p:sp>
      <p:sp>
        <p:nvSpPr>
          <p:cNvPr id="4" name="Google Shape;360;p35">
            <a:extLst>
              <a:ext uri="{FF2B5EF4-FFF2-40B4-BE49-F238E27FC236}">
                <a16:creationId xmlns:a16="http://schemas.microsoft.com/office/drawing/2014/main" id="{527A331C-28F5-FD26-984D-762BE84F5926}"/>
              </a:ext>
            </a:extLst>
          </p:cNvPr>
          <p:cNvSpPr txBox="1">
            <a:spLocks/>
          </p:cNvSpPr>
          <p:nvPr/>
        </p:nvSpPr>
        <p:spPr>
          <a:xfrm>
            <a:off x="-330200" y="2355912"/>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a:t>
            </a:r>
            <a:r>
              <a:rPr lang="en-US" sz="2800" dirty="0" err="1">
                <a:solidFill>
                  <a:schemeClr val="tx1"/>
                </a:solidFill>
              </a:rPr>
              <a:t>lasse</a:t>
            </a:r>
            <a:r>
              <a:rPr lang="en-US" sz="2800" dirty="0">
                <a:solidFill>
                  <a:schemeClr val="tx1"/>
                </a:solidFill>
              </a:rPr>
              <a:t> </a:t>
            </a:r>
            <a:r>
              <a:rPr lang="en-US" sz="2800" dirty="0" err="1">
                <a:solidFill>
                  <a:schemeClr val="tx1"/>
                </a:solidFill>
              </a:rPr>
              <a:t>RoboticArm</a:t>
            </a:r>
            <a:endParaRPr lang="en-US" sz="2800" dirty="0">
              <a:solidFill>
                <a:schemeClr val="tx1"/>
              </a:solidFill>
            </a:endParaRPr>
          </a:p>
        </p:txBody>
      </p:sp>
      <p:pic>
        <p:nvPicPr>
          <p:cNvPr id="7" name="Image 6" descr="Une image contenant texte, capture d’écran&#10;&#10;Le contenu généré par l’IA peut être incorrect.">
            <a:extLst>
              <a:ext uri="{FF2B5EF4-FFF2-40B4-BE49-F238E27FC236}">
                <a16:creationId xmlns:a16="http://schemas.microsoft.com/office/drawing/2014/main" id="{D50927C8-B20F-BFF1-6909-62CF554856A8}"/>
              </a:ext>
            </a:extLst>
          </p:cNvPr>
          <p:cNvPicPr>
            <a:picLocks noChangeAspect="1"/>
          </p:cNvPicPr>
          <p:nvPr/>
        </p:nvPicPr>
        <p:blipFill>
          <a:blip r:embed="rId3"/>
          <a:srcRect l="6503" t="6643" r="6298" b="6938"/>
          <a:stretch>
            <a:fillRect/>
          </a:stretch>
        </p:blipFill>
        <p:spPr>
          <a:xfrm>
            <a:off x="4036855" y="706112"/>
            <a:ext cx="4625888" cy="4445000"/>
          </a:xfrm>
          <a:prstGeom prst="rect">
            <a:avLst/>
          </a:prstGeom>
        </p:spPr>
      </p:pic>
      <p:sp>
        <p:nvSpPr>
          <p:cNvPr id="8" name="ZoneTexte 7">
            <a:extLst>
              <a:ext uri="{FF2B5EF4-FFF2-40B4-BE49-F238E27FC236}">
                <a16:creationId xmlns:a16="http://schemas.microsoft.com/office/drawing/2014/main" id="{0B291628-975F-EBE6-D9A4-31DA12D9E2AF}"/>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19</a:t>
            </a:r>
            <a:endParaRPr lang="en-US" dirty="0">
              <a:solidFill>
                <a:schemeClr val="tx1"/>
              </a:solidFill>
            </a:endParaRPr>
          </a:p>
        </p:txBody>
      </p:sp>
    </p:spTree>
    <p:extLst>
      <p:ext uri="{BB962C8B-B14F-4D97-AF65-F5344CB8AC3E}">
        <p14:creationId xmlns:p14="http://schemas.microsoft.com/office/powerpoint/2010/main" val="3365654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1BEE3736-35C5-1DA1-F3A4-4F92EFE6CBD9}"/>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D4B7028A-BD4A-5A34-9ECE-49298041A783}"/>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68A76B03-C8D2-0B5E-C17A-968D7F6DD558}"/>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587CB0E7-AA76-00EB-E0CB-2E4D37A58D7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7E7FACC0-BDF9-5A2F-8928-933FC9AD3ECA}"/>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CD3ED198-6035-DE60-FEC1-3106AE65F74B}"/>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15CABA2B-BF53-E3B7-2E9A-A6FC88CB85C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4DF233A6-394F-FD6E-DDE9-113501F760F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EB264837-ADF6-2AC9-1C3A-C09949A7D0A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5925093E-3536-F1D3-1474-D05903D78DCB}"/>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AA2D8DF7-9FCC-2D6D-0DE6-44F92B5384C4}"/>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Implémentation en C++</a:t>
            </a:r>
            <a:endParaRPr dirty="0">
              <a:solidFill>
                <a:schemeClr val="accent1"/>
              </a:solidFill>
            </a:endParaRPr>
          </a:p>
        </p:txBody>
      </p:sp>
      <p:sp>
        <p:nvSpPr>
          <p:cNvPr id="4" name="Google Shape;360;p35">
            <a:extLst>
              <a:ext uri="{FF2B5EF4-FFF2-40B4-BE49-F238E27FC236}">
                <a16:creationId xmlns:a16="http://schemas.microsoft.com/office/drawing/2014/main" id="{1185D629-410B-0C92-F226-A3ACB43FC5B1}"/>
              </a:ext>
            </a:extLst>
          </p:cNvPr>
          <p:cNvSpPr txBox="1">
            <a:spLocks/>
          </p:cNvSpPr>
          <p:nvPr/>
        </p:nvSpPr>
        <p:spPr>
          <a:xfrm>
            <a:off x="-1211634" y="660088"/>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a:t>
            </a:r>
            <a:r>
              <a:rPr lang="en-US" sz="2800" dirty="0" err="1">
                <a:solidFill>
                  <a:schemeClr val="tx1"/>
                </a:solidFill>
              </a:rPr>
              <a:t>lasse</a:t>
            </a:r>
            <a:r>
              <a:rPr lang="en-US" sz="2800" dirty="0">
                <a:solidFill>
                  <a:schemeClr val="tx1"/>
                </a:solidFill>
              </a:rPr>
              <a:t> </a:t>
            </a:r>
            <a:r>
              <a:rPr lang="en-US" sz="2800" dirty="0" err="1">
                <a:solidFill>
                  <a:schemeClr val="tx1"/>
                </a:solidFill>
              </a:rPr>
              <a:t>VehiculeRobot</a:t>
            </a:r>
            <a:endParaRPr lang="en-US" sz="2800" dirty="0">
              <a:solidFill>
                <a:schemeClr val="tx1"/>
              </a:solidFill>
            </a:endParaRPr>
          </a:p>
        </p:txBody>
      </p:sp>
      <p:pic>
        <p:nvPicPr>
          <p:cNvPr id="3" name="Image 2" descr="Une image contenant texte, capture d’écran&#10;&#10;Le contenu généré par l’IA peut être incorrect.">
            <a:extLst>
              <a:ext uri="{FF2B5EF4-FFF2-40B4-BE49-F238E27FC236}">
                <a16:creationId xmlns:a16="http://schemas.microsoft.com/office/drawing/2014/main" id="{7D68AD69-BD2C-E3BB-5CEB-4493E11D3C0E}"/>
              </a:ext>
            </a:extLst>
          </p:cNvPr>
          <p:cNvPicPr>
            <a:picLocks noChangeAspect="1"/>
          </p:cNvPicPr>
          <p:nvPr/>
        </p:nvPicPr>
        <p:blipFill>
          <a:blip r:embed="rId3"/>
          <a:srcRect l="6925" t="11231" r="6925" b="11231"/>
          <a:stretch>
            <a:fillRect/>
          </a:stretch>
        </p:blipFill>
        <p:spPr>
          <a:xfrm>
            <a:off x="2634407" y="1101874"/>
            <a:ext cx="6502400" cy="3988135"/>
          </a:xfrm>
          <a:prstGeom prst="rect">
            <a:avLst/>
          </a:prstGeom>
        </p:spPr>
      </p:pic>
      <p:sp>
        <p:nvSpPr>
          <p:cNvPr id="5" name="ZoneTexte 4">
            <a:extLst>
              <a:ext uri="{FF2B5EF4-FFF2-40B4-BE49-F238E27FC236}">
                <a16:creationId xmlns:a16="http://schemas.microsoft.com/office/drawing/2014/main" id="{6079EF2A-4943-8A7F-ACEE-3A146150D920}"/>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20</a:t>
            </a:r>
            <a:endParaRPr lang="en-US" dirty="0">
              <a:solidFill>
                <a:schemeClr val="tx1"/>
              </a:solidFill>
            </a:endParaRPr>
          </a:p>
        </p:txBody>
      </p:sp>
    </p:spTree>
    <p:extLst>
      <p:ext uri="{BB962C8B-B14F-4D97-AF65-F5344CB8AC3E}">
        <p14:creationId xmlns:p14="http://schemas.microsoft.com/office/powerpoint/2010/main" val="259213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C73479A-49C9-C57E-CC77-5445F3579C03}"/>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11C63199-2D39-3C31-E66F-E93BEF0F2F41}"/>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E1EE7BCC-CF48-4E1C-FEA4-DA33C24AC653}"/>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14645D19-0181-50FE-196A-F69843E50DA2}"/>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DC0BA5A0-675F-9475-5FA3-37D0A66CD3D3}"/>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C594E6AC-75C8-4CEC-F72C-82355D02BF90}"/>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235331FD-558C-084B-BECB-EBBD997FCB7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09404980-CB49-478A-3B06-55EC2FD4489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76CA8B43-52BB-CFCE-D791-6561BBB28B91}"/>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1A8E4E8D-1EAA-8FF8-6789-B2011572793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68102236-50AB-47F2-646C-BA215F1A5981}"/>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Implémentation en C++</a:t>
            </a:r>
            <a:endParaRPr dirty="0">
              <a:solidFill>
                <a:schemeClr val="accent1"/>
              </a:solidFill>
            </a:endParaRPr>
          </a:p>
        </p:txBody>
      </p:sp>
      <p:sp>
        <p:nvSpPr>
          <p:cNvPr id="4" name="Google Shape;360;p35">
            <a:extLst>
              <a:ext uri="{FF2B5EF4-FFF2-40B4-BE49-F238E27FC236}">
                <a16:creationId xmlns:a16="http://schemas.microsoft.com/office/drawing/2014/main" id="{8A4299E2-A353-6312-9B7A-1FAF70C215E3}"/>
              </a:ext>
            </a:extLst>
          </p:cNvPr>
          <p:cNvSpPr txBox="1">
            <a:spLocks/>
          </p:cNvSpPr>
          <p:nvPr/>
        </p:nvSpPr>
        <p:spPr>
          <a:xfrm>
            <a:off x="-622300" y="19990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Move() classe</a:t>
            </a:r>
          </a:p>
          <a:p>
            <a:pPr algn="ctr"/>
            <a:r>
              <a:rPr lang="fr-FR" sz="2800" dirty="0">
                <a:solidFill>
                  <a:schemeClr val="tx1"/>
                </a:solidFill>
              </a:rPr>
              <a:t> </a:t>
            </a:r>
            <a:r>
              <a:rPr lang="fr-FR" sz="2800" dirty="0" err="1">
                <a:solidFill>
                  <a:schemeClr val="tx1"/>
                </a:solidFill>
              </a:rPr>
              <a:t>VehiculeRobot</a:t>
            </a:r>
            <a:endParaRPr lang="en-US" sz="2800" dirty="0">
              <a:solidFill>
                <a:schemeClr val="tx1"/>
              </a:solidFill>
            </a:endParaRPr>
          </a:p>
        </p:txBody>
      </p:sp>
      <p:pic>
        <p:nvPicPr>
          <p:cNvPr id="3" name="Image 2" descr="Une image contenant texte, capture d’écran, Police&#10;&#10;Le contenu généré par l’IA peut être incorrect.">
            <a:extLst>
              <a:ext uri="{FF2B5EF4-FFF2-40B4-BE49-F238E27FC236}">
                <a16:creationId xmlns:a16="http://schemas.microsoft.com/office/drawing/2014/main" id="{70485C68-9F19-88C8-F1A0-09FA3B576EAD}"/>
              </a:ext>
            </a:extLst>
          </p:cNvPr>
          <p:cNvPicPr>
            <a:picLocks noChangeAspect="1"/>
          </p:cNvPicPr>
          <p:nvPr/>
        </p:nvPicPr>
        <p:blipFill>
          <a:blip r:embed="rId3"/>
          <a:srcRect l="10130" t="13580" r="10128" b="14074"/>
          <a:stretch>
            <a:fillRect/>
          </a:stretch>
        </p:blipFill>
        <p:spPr>
          <a:xfrm>
            <a:off x="3398723" y="940533"/>
            <a:ext cx="5706842" cy="3721100"/>
          </a:xfrm>
          <a:prstGeom prst="rect">
            <a:avLst/>
          </a:prstGeom>
        </p:spPr>
      </p:pic>
      <p:sp>
        <p:nvSpPr>
          <p:cNvPr id="5" name="ZoneTexte 4">
            <a:extLst>
              <a:ext uri="{FF2B5EF4-FFF2-40B4-BE49-F238E27FC236}">
                <a16:creationId xmlns:a16="http://schemas.microsoft.com/office/drawing/2014/main" id="{A79DAB79-1737-9633-A5E4-E8319BD5E078}"/>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21</a:t>
            </a:r>
            <a:endParaRPr lang="en-US" dirty="0">
              <a:solidFill>
                <a:schemeClr val="tx1"/>
              </a:solidFill>
            </a:endParaRPr>
          </a:p>
        </p:txBody>
      </p:sp>
    </p:spTree>
    <p:extLst>
      <p:ext uri="{BB962C8B-B14F-4D97-AF65-F5344CB8AC3E}">
        <p14:creationId xmlns:p14="http://schemas.microsoft.com/office/powerpoint/2010/main" val="310871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C1FE3083-206C-F953-1F1D-1B079538B37A}"/>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D277FA3A-84CE-4714-7003-1D1345C71898}"/>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AA2B9888-FBCA-A702-929B-5EFEFF248EF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EF2930D-F20F-8C48-2DB3-CD57C9C68A8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D439A3CA-8758-A7D8-5BDA-76972399B5CE}"/>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D992AA1C-785D-818B-54D9-6D65CCC091C3}"/>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5F15CA63-D209-0E65-D98C-3DC442E88FB8}"/>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06163140-3430-64F7-AA75-0FB75286A69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662D72B8-C2CB-C2A9-C679-3072A75587F1}"/>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A29594A6-287D-8E8A-6FF3-956FA5A8E35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0571DFD9-36B8-4074-08F8-33168D9E2762}"/>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Implémentation en C++</a:t>
            </a:r>
            <a:endParaRPr dirty="0">
              <a:solidFill>
                <a:schemeClr val="accent1"/>
              </a:solidFill>
            </a:endParaRPr>
          </a:p>
        </p:txBody>
      </p:sp>
      <p:sp>
        <p:nvSpPr>
          <p:cNvPr id="4" name="Google Shape;360;p35">
            <a:extLst>
              <a:ext uri="{FF2B5EF4-FFF2-40B4-BE49-F238E27FC236}">
                <a16:creationId xmlns:a16="http://schemas.microsoft.com/office/drawing/2014/main" id="{8B1DC863-9238-A53B-894D-B3CA9199C53B}"/>
              </a:ext>
            </a:extLst>
          </p:cNvPr>
          <p:cNvSpPr txBox="1">
            <a:spLocks/>
          </p:cNvSpPr>
          <p:nvPr/>
        </p:nvSpPr>
        <p:spPr>
          <a:xfrm>
            <a:off x="-622300" y="19990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Move() classe</a:t>
            </a:r>
          </a:p>
          <a:p>
            <a:pPr algn="ctr"/>
            <a:r>
              <a:rPr lang="fr-FR" sz="2800" dirty="0">
                <a:solidFill>
                  <a:schemeClr val="tx1"/>
                </a:solidFill>
              </a:rPr>
              <a:t> </a:t>
            </a:r>
            <a:r>
              <a:rPr lang="fr-FR" sz="2800" dirty="0" err="1">
                <a:solidFill>
                  <a:schemeClr val="tx1"/>
                </a:solidFill>
              </a:rPr>
              <a:t>RoboticArm</a:t>
            </a:r>
            <a:endParaRPr lang="en-US" sz="2800" dirty="0">
              <a:solidFill>
                <a:schemeClr val="tx1"/>
              </a:solidFill>
            </a:endParaRPr>
          </a:p>
        </p:txBody>
      </p:sp>
      <p:pic>
        <p:nvPicPr>
          <p:cNvPr id="5" name="Image 4" descr="Une image contenant texte, capture d’écran, Police&#10;&#10;Le contenu généré par l’IA peut être incorrect.">
            <a:extLst>
              <a:ext uri="{FF2B5EF4-FFF2-40B4-BE49-F238E27FC236}">
                <a16:creationId xmlns:a16="http://schemas.microsoft.com/office/drawing/2014/main" id="{78D773EB-B803-4321-CF63-003C80D40A1F}"/>
              </a:ext>
            </a:extLst>
          </p:cNvPr>
          <p:cNvPicPr>
            <a:picLocks noChangeAspect="1"/>
          </p:cNvPicPr>
          <p:nvPr/>
        </p:nvPicPr>
        <p:blipFill>
          <a:blip r:embed="rId3"/>
          <a:srcRect l="6827" t="7347" r="7332" b="5826"/>
          <a:stretch>
            <a:fillRect/>
          </a:stretch>
        </p:blipFill>
        <p:spPr>
          <a:xfrm>
            <a:off x="4264062" y="435739"/>
            <a:ext cx="4811353" cy="4707761"/>
          </a:xfrm>
          <a:prstGeom prst="rect">
            <a:avLst/>
          </a:prstGeom>
        </p:spPr>
      </p:pic>
      <p:sp>
        <p:nvSpPr>
          <p:cNvPr id="6" name="ZoneTexte 5">
            <a:extLst>
              <a:ext uri="{FF2B5EF4-FFF2-40B4-BE49-F238E27FC236}">
                <a16:creationId xmlns:a16="http://schemas.microsoft.com/office/drawing/2014/main" id="{1DB768C3-0838-4BBC-D7D4-A3269DD1255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22</a:t>
            </a:r>
            <a:endParaRPr lang="en-US" dirty="0">
              <a:solidFill>
                <a:schemeClr val="tx1"/>
              </a:solidFill>
            </a:endParaRPr>
          </a:p>
        </p:txBody>
      </p:sp>
    </p:spTree>
    <p:extLst>
      <p:ext uri="{BB962C8B-B14F-4D97-AF65-F5344CB8AC3E}">
        <p14:creationId xmlns:p14="http://schemas.microsoft.com/office/powerpoint/2010/main" val="2619646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a:extLst>
            <a:ext uri="{FF2B5EF4-FFF2-40B4-BE49-F238E27FC236}">
              <a16:creationId xmlns:a16="http://schemas.microsoft.com/office/drawing/2014/main" id="{4EDC60E9-878A-8525-8C16-DA7DE637D24E}"/>
            </a:ext>
          </a:extLst>
        </p:cNvPr>
        <p:cNvGrpSpPr/>
        <p:nvPr/>
      </p:nvGrpSpPr>
      <p:grpSpPr>
        <a:xfrm>
          <a:off x="0" y="0"/>
          <a:ext cx="0" cy="0"/>
          <a:chOff x="0" y="0"/>
          <a:chExt cx="0" cy="0"/>
        </a:xfrm>
      </p:grpSpPr>
      <p:sp>
        <p:nvSpPr>
          <p:cNvPr id="548" name="Google Shape;548;p40">
            <a:extLst>
              <a:ext uri="{FF2B5EF4-FFF2-40B4-BE49-F238E27FC236}">
                <a16:creationId xmlns:a16="http://schemas.microsoft.com/office/drawing/2014/main" id="{003EF7DB-CF31-C17F-619B-DF4899DC03D9}"/>
              </a:ext>
            </a:extLst>
          </p:cNvPr>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a:extLst>
              <a:ext uri="{FF2B5EF4-FFF2-40B4-BE49-F238E27FC236}">
                <a16:creationId xmlns:a16="http://schemas.microsoft.com/office/drawing/2014/main" id="{E7FEEF86-F7D1-29CD-53BE-BD895CE9CC11}"/>
              </a:ext>
            </a:extLst>
          </p:cNvPr>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MECANIQUE</a:t>
            </a:r>
            <a:endParaRPr dirty="0">
              <a:solidFill>
                <a:schemeClr val="accent1"/>
              </a:solidFill>
            </a:endParaRPr>
          </a:p>
          <a:p>
            <a:pPr marL="0" lvl="0" indent="0" algn="l" rtl="0">
              <a:spcBef>
                <a:spcPts val="0"/>
              </a:spcBef>
              <a:spcAft>
                <a:spcPts val="0"/>
              </a:spcAft>
              <a:buNone/>
            </a:pPr>
            <a:endParaRPr dirty="0"/>
          </a:p>
        </p:txBody>
      </p:sp>
      <p:sp>
        <p:nvSpPr>
          <p:cNvPr id="550" name="Google Shape;550;p40">
            <a:extLst>
              <a:ext uri="{FF2B5EF4-FFF2-40B4-BE49-F238E27FC236}">
                <a16:creationId xmlns:a16="http://schemas.microsoft.com/office/drawing/2014/main" id="{33E57D1C-D393-5376-8B73-E8C381446D07}"/>
              </a:ext>
            </a:extLst>
          </p:cNvPr>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04</a:t>
            </a:r>
            <a:r>
              <a:rPr lang="en" dirty="0"/>
              <a:t>.</a:t>
            </a:r>
            <a:endParaRPr dirty="0"/>
          </a:p>
        </p:txBody>
      </p:sp>
      <p:sp>
        <p:nvSpPr>
          <p:cNvPr id="551" name="Google Shape;551;p40">
            <a:extLst>
              <a:ext uri="{FF2B5EF4-FFF2-40B4-BE49-F238E27FC236}">
                <a16:creationId xmlns:a16="http://schemas.microsoft.com/office/drawing/2014/main" id="{D92529FC-8EC8-A5BD-ED26-E89403C57319}"/>
              </a:ext>
            </a:extLst>
          </p:cNvPr>
          <p:cNvSpPr txBox="1">
            <a:spLocks noGrp="1"/>
          </p:cNvSpPr>
          <p:nvPr>
            <p:ph type="subTitle" idx="1"/>
          </p:nvPr>
        </p:nvSpPr>
        <p:spPr>
          <a:xfrm>
            <a:off x="4572000" y="2571750"/>
            <a:ext cx="3902529" cy="465300"/>
          </a:xfrm>
          <a:prstGeom prst="rect">
            <a:avLst/>
          </a:prstGeom>
        </p:spPr>
        <p:txBody>
          <a:bodyPr spcFirstLastPara="1" wrap="square" lIns="0" tIns="0" rIns="0" bIns="0" anchor="t" anchorCtr="0">
            <a:noAutofit/>
          </a:bodyPr>
          <a:lstStyle/>
          <a:p>
            <a:pPr marL="0" lvl="0" indent="0" algn="ctr"/>
            <a:r>
              <a:rPr lang="en-US" sz="1600" dirty="0">
                <a:solidFill>
                  <a:schemeClr val="tx1"/>
                </a:solidFill>
              </a:rPr>
              <a:t>Niveau </a:t>
            </a:r>
            <a:r>
              <a:rPr lang="en-US" sz="1600" dirty="0" err="1">
                <a:solidFill>
                  <a:schemeClr val="tx1"/>
                </a:solidFill>
              </a:rPr>
              <a:t>Débutant</a:t>
            </a:r>
            <a:endParaRPr dirty="0">
              <a:solidFill>
                <a:schemeClr val="tx1"/>
              </a:solidFill>
            </a:endParaRPr>
          </a:p>
        </p:txBody>
      </p:sp>
      <p:pic>
        <p:nvPicPr>
          <p:cNvPr id="552" name="Google Shape;552;p40">
            <a:extLst>
              <a:ext uri="{FF2B5EF4-FFF2-40B4-BE49-F238E27FC236}">
                <a16:creationId xmlns:a16="http://schemas.microsoft.com/office/drawing/2014/main" id="{FD51CF20-7166-DD68-273E-97DD1A015C26}"/>
              </a:ext>
            </a:extLst>
          </p:cNvPr>
          <p:cNvPicPr preferRelativeResize="0"/>
          <p:nvPr/>
        </p:nvPicPr>
        <p:blipFill>
          <a:blip r:embed="rId3"/>
          <a:srcRect t="19937" b="1993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extLst>
      <p:ext uri="{BB962C8B-B14F-4D97-AF65-F5344CB8AC3E}">
        <p14:creationId xmlns:p14="http://schemas.microsoft.com/office/powerpoint/2010/main" val="399986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0">
          <a:extLst>
            <a:ext uri="{FF2B5EF4-FFF2-40B4-BE49-F238E27FC236}">
              <a16:creationId xmlns:a16="http://schemas.microsoft.com/office/drawing/2014/main" id="{931DA78E-D5F4-0CDB-6DFF-F7456D25CA83}"/>
            </a:ext>
          </a:extLst>
        </p:cNvPr>
        <p:cNvGrpSpPr/>
        <p:nvPr/>
      </p:nvGrpSpPr>
      <p:grpSpPr>
        <a:xfrm>
          <a:off x="0" y="0"/>
          <a:ext cx="0" cy="0"/>
          <a:chOff x="0" y="0"/>
          <a:chExt cx="0" cy="0"/>
        </a:xfrm>
      </p:grpSpPr>
      <p:sp>
        <p:nvSpPr>
          <p:cNvPr id="2151" name="Google Shape;2151;p42">
            <a:extLst>
              <a:ext uri="{FF2B5EF4-FFF2-40B4-BE49-F238E27FC236}">
                <a16:creationId xmlns:a16="http://schemas.microsoft.com/office/drawing/2014/main" id="{32D6C793-A5DF-1776-142D-6C6A2267C0F1}"/>
              </a:ext>
            </a:extLst>
          </p:cNvPr>
          <p:cNvSpPr txBox="1">
            <a:spLocks noGrp="1"/>
          </p:cNvSpPr>
          <p:nvPr>
            <p:ph type="title"/>
          </p:nvPr>
        </p:nvSpPr>
        <p:spPr>
          <a:xfrm>
            <a:off x="-7504" y="379326"/>
            <a:ext cx="9143997"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PLAN</a:t>
            </a:r>
            <a:endParaRPr dirty="0">
              <a:solidFill>
                <a:schemeClr val="tx1"/>
              </a:solidFill>
            </a:endParaRPr>
          </a:p>
        </p:txBody>
      </p:sp>
      <p:cxnSp>
        <p:nvCxnSpPr>
          <p:cNvPr id="2152" name="Google Shape;2152;p42">
            <a:extLst>
              <a:ext uri="{FF2B5EF4-FFF2-40B4-BE49-F238E27FC236}">
                <a16:creationId xmlns:a16="http://schemas.microsoft.com/office/drawing/2014/main" id="{E56894CF-5F98-2DDA-38B7-D966C7CA6270}"/>
              </a:ext>
            </a:extLst>
          </p:cNvPr>
          <p:cNvCxnSpPr>
            <a:cxnSpLocks/>
            <a:stCxn id="2153" idx="7"/>
            <a:endCxn id="2154" idx="3"/>
          </p:cNvCxnSpPr>
          <p:nvPr/>
        </p:nvCxnSpPr>
        <p:spPr>
          <a:xfrm rot="10800000" flipH="1">
            <a:off x="3041069"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a:extLst>
              <a:ext uri="{FF2B5EF4-FFF2-40B4-BE49-F238E27FC236}">
                <a16:creationId xmlns:a16="http://schemas.microsoft.com/office/drawing/2014/main" id="{5AAF0134-9CCE-6923-B1FB-DCB06F992E1E}"/>
              </a:ext>
            </a:extLst>
          </p:cNvPr>
          <p:cNvCxnSpPr>
            <a:cxnSpLocks/>
            <a:stCxn id="2154" idx="5"/>
            <a:endCxn id="2156" idx="1"/>
          </p:cNvCxnSpPr>
          <p:nvPr/>
        </p:nvCxnSpPr>
        <p:spPr>
          <a:xfrm>
            <a:off x="5049725" y="2720038"/>
            <a:ext cx="13347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a:extLst>
              <a:ext uri="{FF2B5EF4-FFF2-40B4-BE49-F238E27FC236}">
                <a16:creationId xmlns:a16="http://schemas.microsoft.com/office/drawing/2014/main" id="{E6840E00-86EA-AD3A-7EF5-FEBA52FCEBFE}"/>
              </a:ext>
            </a:extLst>
          </p:cNvPr>
          <p:cNvSpPr/>
          <p:nvPr/>
        </p:nvSpPr>
        <p:spPr>
          <a:xfrm>
            <a:off x="2224474"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a:extLst>
              <a:ext uri="{FF2B5EF4-FFF2-40B4-BE49-F238E27FC236}">
                <a16:creationId xmlns:a16="http://schemas.microsoft.com/office/drawing/2014/main" id="{5AA943A6-F298-5D90-F1F2-6164E75E7E76}"/>
              </a:ext>
            </a:extLst>
          </p:cNvPr>
          <p:cNvSpPr/>
          <p:nvPr/>
        </p:nvSpPr>
        <p:spPr>
          <a:xfrm>
            <a:off x="1939920"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a:extLst>
              <a:ext uri="{FF2B5EF4-FFF2-40B4-BE49-F238E27FC236}">
                <a16:creationId xmlns:a16="http://schemas.microsoft.com/office/drawing/2014/main" id="{1B8220E9-DEBA-C2E3-A1D6-8E325EA4AC0E}"/>
              </a:ext>
            </a:extLst>
          </p:cNvPr>
          <p:cNvSpPr/>
          <p:nvPr/>
        </p:nvSpPr>
        <p:spPr>
          <a:xfrm>
            <a:off x="6244271"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a:extLst>
              <a:ext uri="{FF2B5EF4-FFF2-40B4-BE49-F238E27FC236}">
                <a16:creationId xmlns:a16="http://schemas.microsoft.com/office/drawing/2014/main" id="{3D03296A-4F7F-DF1F-73B8-9CCE025061CA}"/>
              </a:ext>
            </a:extLst>
          </p:cNvPr>
          <p:cNvSpPr/>
          <p:nvPr/>
        </p:nvSpPr>
        <p:spPr>
          <a:xfrm rot="6299891">
            <a:off x="5956507"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a:extLst>
              <a:ext uri="{FF2B5EF4-FFF2-40B4-BE49-F238E27FC236}">
                <a16:creationId xmlns:a16="http://schemas.microsoft.com/office/drawing/2014/main" id="{46C3B9E5-00E7-3ADC-BB82-5461EA1127B5}"/>
              </a:ext>
            </a:extLst>
          </p:cNvPr>
          <p:cNvSpPr txBox="1">
            <a:spLocks noGrp="1"/>
          </p:cNvSpPr>
          <p:nvPr>
            <p:ph type="title" idx="4294967295"/>
          </p:nvPr>
        </p:nvSpPr>
        <p:spPr>
          <a:xfrm>
            <a:off x="1756086" y="2335533"/>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Conception</a:t>
            </a:r>
            <a:endParaRPr sz="2200" dirty="0"/>
          </a:p>
        </p:txBody>
      </p:sp>
      <p:sp>
        <p:nvSpPr>
          <p:cNvPr id="2164" name="Google Shape;2164;p42">
            <a:extLst>
              <a:ext uri="{FF2B5EF4-FFF2-40B4-BE49-F238E27FC236}">
                <a16:creationId xmlns:a16="http://schemas.microsoft.com/office/drawing/2014/main" id="{E9EF2FE3-0B87-BE40-D298-711250408C20}"/>
              </a:ext>
            </a:extLst>
          </p:cNvPr>
          <p:cNvSpPr txBox="1">
            <a:spLocks noGrp="1"/>
          </p:cNvSpPr>
          <p:nvPr>
            <p:ph type="title" idx="4294967295"/>
          </p:nvPr>
        </p:nvSpPr>
        <p:spPr>
          <a:xfrm>
            <a:off x="5973551" y="2309648"/>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Résultats</a:t>
            </a:r>
            <a:endParaRPr sz="2200" dirty="0"/>
          </a:p>
        </p:txBody>
      </p:sp>
      <p:sp>
        <p:nvSpPr>
          <p:cNvPr id="2154" name="Google Shape;2154;p42">
            <a:extLst>
              <a:ext uri="{FF2B5EF4-FFF2-40B4-BE49-F238E27FC236}">
                <a16:creationId xmlns:a16="http://schemas.microsoft.com/office/drawing/2014/main" id="{1E2E01FF-C954-A4F9-4CDF-555FD5465E2E}"/>
              </a:ext>
            </a:extLst>
          </p:cNvPr>
          <p:cNvSpPr/>
          <p:nvPr/>
        </p:nvSpPr>
        <p:spPr>
          <a:xfrm>
            <a:off x="4233131"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02</a:t>
            </a:r>
            <a:endParaRPr sz="3000" dirty="0">
              <a:solidFill>
                <a:srgbClr val="FFFFFF"/>
              </a:solidFill>
              <a:latin typeface="Oswald ExtraLight"/>
              <a:ea typeface="Oswald ExtraLight"/>
              <a:cs typeface="Oswald ExtraLight"/>
              <a:sym typeface="Oswald ExtraLight"/>
            </a:endParaRPr>
          </a:p>
        </p:txBody>
      </p:sp>
      <p:sp>
        <p:nvSpPr>
          <p:cNvPr id="2165" name="Google Shape;2165;p42">
            <a:extLst>
              <a:ext uri="{FF2B5EF4-FFF2-40B4-BE49-F238E27FC236}">
                <a16:creationId xmlns:a16="http://schemas.microsoft.com/office/drawing/2014/main" id="{E50A9723-AD04-438F-0EFE-E7F381FABD44}"/>
              </a:ext>
            </a:extLst>
          </p:cNvPr>
          <p:cNvSpPr/>
          <p:nvPr/>
        </p:nvSpPr>
        <p:spPr>
          <a:xfrm rot="3599795">
            <a:off x="3948597"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a:extLst>
              <a:ext uri="{FF2B5EF4-FFF2-40B4-BE49-F238E27FC236}">
                <a16:creationId xmlns:a16="http://schemas.microsoft.com/office/drawing/2014/main" id="{42BA6A59-6CEE-CD12-7E8D-09BA59DE6FB0}"/>
              </a:ext>
            </a:extLst>
          </p:cNvPr>
          <p:cNvSpPr txBox="1">
            <a:spLocks noGrp="1"/>
          </p:cNvSpPr>
          <p:nvPr>
            <p:ph type="title" idx="4294967295"/>
          </p:nvPr>
        </p:nvSpPr>
        <p:spPr>
          <a:xfrm>
            <a:off x="3865631"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Assemblage</a:t>
            </a:r>
            <a:endParaRPr sz="2200" dirty="0"/>
          </a:p>
        </p:txBody>
      </p:sp>
      <p:grpSp>
        <p:nvGrpSpPr>
          <p:cNvPr id="2171" name="Google Shape;2171;p42">
            <a:extLst>
              <a:ext uri="{FF2B5EF4-FFF2-40B4-BE49-F238E27FC236}">
                <a16:creationId xmlns:a16="http://schemas.microsoft.com/office/drawing/2014/main" id="{E528C622-17A6-C55C-3C0D-DDD1C455E731}"/>
              </a:ext>
            </a:extLst>
          </p:cNvPr>
          <p:cNvGrpSpPr/>
          <p:nvPr/>
        </p:nvGrpSpPr>
        <p:grpSpPr>
          <a:xfrm rot="5400000" flipH="1">
            <a:off x="6588548" y="-1343276"/>
            <a:ext cx="1955378" cy="4224060"/>
            <a:chOff x="7350442" y="2608992"/>
            <a:chExt cx="777239" cy="1673160"/>
          </a:xfrm>
        </p:grpSpPr>
        <p:sp>
          <p:nvSpPr>
            <p:cNvPr id="2172" name="Google Shape;2172;p42">
              <a:extLst>
                <a:ext uri="{FF2B5EF4-FFF2-40B4-BE49-F238E27FC236}">
                  <a16:creationId xmlns:a16="http://schemas.microsoft.com/office/drawing/2014/main" id="{0CDDBF90-01F1-2C8A-E804-BF9A9D0A152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a:extLst>
                <a:ext uri="{FF2B5EF4-FFF2-40B4-BE49-F238E27FC236}">
                  <a16:creationId xmlns:a16="http://schemas.microsoft.com/office/drawing/2014/main" id="{34F502C8-8727-53F2-763D-AD5D9BE5A57E}"/>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a:extLst>
                <a:ext uri="{FF2B5EF4-FFF2-40B4-BE49-F238E27FC236}">
                  <a16:creationId xmlns:a16="http://schemas.microsoft.com/office/drawing/2014/main" id="{B2B22708-530A-4905-2C4A-50E1EA0BB039}"/>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a:extLst>
                <a:ext uri="{FF2B5EF4-FFF2-40B4-BE49-F238E27FC236}">
                  <a16:creationId xmlns:a16="http://schemas.microsoft.com/office/drawing/2014/main" id="{0BAFDE17-1CD9-E2BE-4F76-63C708A0392F}"/>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a:extLst>
                <a:ext uri="{FF2B5EF4-FFF2-40B4-BE49-F238E27FC236}">
                  <a16:creationId xmlns:a16="http://schemas.microsoft.com/office/drawing/2014/main" id="{E85B40C3-B574-DDCD-B41F-85A18908232F}"/>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a:extLst>
                <a:ext uri="{FF2B5EF4-FFF2-40B4-BE49-F238E27FC236}">
                  <a16:creationId xmlns:a16="http://schemas.microsoft.com/office/drawing/2014/main" id="{A34A92AF-6ABD-81AF-1D55-116FEA9201B8}"/>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a:extLst>
                <a:ext uri="{FF2B5EF4-FFF2-40B4-BE49-F238E27FC236}">
                  <a16:creationId xmlns:a16="http://schemas.microsoft.com/office/drawing/2014/main" id="{27F9A7B7-4B59-37C1-C235-136E6961F3F9}"/>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a:extLst>
                <a:ext uri="{FF2B5EF4-FFF2-40B4-BE49-F238E27FC236}">
                  <a16:creationId xmlns:a16="http://schemas.microsoft.com/office/drawing/2014/main" id="{E55C0209-67A6-6253-1693-D8283867AD34}"/>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00955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3408004" y="1491605"/>
            <a:ext cx="5633491"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4649604" y="1661978"/>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346" name="Google Shape;346;p34"/>
          <p:cNvSpPr txBox="1">
            <a:spLocks noGrp="1"/>
          </p:cNvSpPr>
          <p:nvPr>
            <p:ph type="subTitle" idx="1"/>
          </p:nvPr>
        </p:nvSpPr>
        <p:spPr>
          <a:xfrm>
            <a:off x="3738768" y="2871465"/>
            <a:ext cx="5179572" cy="1335600"/>
          </a:xfrm>
          <a:prstGeom prst="rect">
            <a:avLst/>
          </a:prstGeom>
        </p:spPr>
        <p:txBody>
          <a:bodyPr spcFirstLastPara="1" wrap="square" lIns="0" tIns="0" rIns="0" bIns="0" anchor="ctr" anchorCtr="0">
            <a:noAutofit/>
          </a:bodyPr>
          <a:lstStyle/>
          <a:p>
            <a:pPr marL="285750" lvl="0" indent="-285750" algn="l">
              <a:buFont typeface="Wingdings" panose="05000000000000000000" pitchFamily="2" charset="2"/>
              <a:buChar char="ü"/>
            </a:pPr>
            <a:r>
              <a:rPr lang="fr-FR" dirty="0"/>
              <a:t>Concevoir un robot qui collecte et trie les déchets.</a:t>
            </a:r>
          </a:p>
          <a:p>
            <a:pPr marL="0" lvl="0" indent="0" algn="l"/>
            <a:endParaRPr lang="fr-FR" dirty="0"/>
          </a:p>
          <a:p>
            <a:pPr marL="285750" indent="-285750" algn="l">
              <a:buFont typeface="Wingdings" panose="05000000000000000000" pitchFamily="2" charset="2"/>
              <a:buChar char="ü"/>
            </a:pPr>
            <a:r>
              <a:rPr lang="fr-FR" dirty="0"/>
              <a:t>Développer des compétences essentielles à l'issue de chaque test.</a:t>
            </a:r>
          </a:p>
          <a:p>
            <a:pPr marL="285750" indent="-285750" algn="l">
              <a:buFont typeface="Wingdings" panose="05000000000000000000" pitchFamily="2" charset="2"/>
              <a:buChar char="ü"/>
            </a:pPr>
            <a:endParaRPr lang="fr-FR" dirty="0"/>
          </a:p>
          <a:p>
            <a:pPr marL="285750" indent="-285750" algn="l">
              <a:buFont typeface="Wingdings" panose="05000000000000000000" pitchFamily="2" charset="2"/>
              <a:buChar char="ü"/>
            </a:pPr>
            <a:r>
              <a:rPr lang="fr-FR" dirty="0"/>
              <a:t>Former des équipes capables de proposer une solution durable et technologique pour l’Afrique.</a:t>
            </a:r>
          </a:p>
          <a:p>
            <a:pPr marL="285750" indent="-285750">
              <a:buFont typeface="Wingdings" panose="05000000000000000000" pitchFamily="2" charset="2"/>
              <a:buChar char="ü"/>
            </a:pPr>
            <a:endParaRPr lang="fr-FR" dirty="0"/>
          </a:p>
          <a:p>
            <a:pPr marL="285750" lvl="0" indent="-285750">
              <a:buFont typeface="Wingdings" panose="05000000000000000000" pitchFamily="2" charset="2"/>
              <a:buChar char="ü"/>
            </a:pPr>
            <a:endParaRPr lang="fr-FR" dirty="0"/>
          </a:p>
        </p:txBody>
      </p:sp>
      <p:pic>
        <p:nvPicPr>
          <p:cNvPr id="2050" name="Picture 2" descr="Smart urban ecology isometric background with images of bins for waste sorting and refuse collection vehicle">
            <a:extLst>
              <a:ext uri="{FF2B5EF4-FFF2-40B4-BE49-F238E27FC236}">
                <a16:creationId xmlns:a16="http://schemas.microsoft.com/office/drawing/2014/main" id="{EDED0F15-4B8E-D4EA-9E90-0DF28AA3F9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99"/>
          <a:stretch>
            <a:fillRect/>
          </a:stretch>
        </p:blipFill>
        <p:spPr bwMode="auto">
          <a:xfrm>
            <a:off x="44730" y="77481"/>
            <a:ext cx="3242150" cy="287906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BE0901E-9C1C-AC2C-70D1-253EAEB8A8CD}"/>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1</a:t>
            </a: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327E24E-6129-FB95-8C70-6DE41D22871F}"/>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C60E5D6B-1DC9-5FC6-1676-61D94FE2BDEF}"/>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B29A462A-4140-C1C6-5470-1F69323A672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35547D1C-1707-17CB-DF06-5456D8E60542}"/>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4EA5BC64-AA31-3F0D-F675-2B81B4FAF091}"/>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CD166AD0-741D-1132-0698-F89ECD69F4CC}"/>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B6A30999-7D63-C734-9DE8-0D81CDA5BAB2}"/>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688BAB2D-7D7D-A99C-73F2-0E90F2412C57}"/>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8BED324C-8808-57FD-D11D-64A4FEE49609}"/>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47051A1F-7884-5613-F553-5E92798DBA11}"/>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C04580CC-9E5A-A670-C53C-B4065B74B71A}"/>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Conception</a:t>
            </a:r>
            <a:endParaRPr dirty="0">
              <a:solidFill>
                <a:schemeClr val="accent1"/>
              </a:solidFill>
            </a:endParaRPr>
          </a:p>
        </p:txBody>
      </p:sp>
      <p:sp>
        <p:nvSpPr>
          <p:cNvPr id="361" name="Google Shape;361;p35">
            <a:extLst>
              <a:ext uri="{FF2B5EF4-FFF2-40B4-BE49-F238E27FC236}">
                <a16:creationId xmlns:a16="http://schemas.microsoft.com/office/drawing/2014/main" id="{911C068C-E1C5-4B90-ED70-74C990CCD220}"/>
              </a:ext>
            </a:extLst>
          </p:cNvPr>
          <p:cNvSpPr txBox="1">
            <a:spLocks noGrp="1"/>
          </p:cNvSpPr>
          <p:nvPr>
            <p:ph type="body" idx="1"/>
          </p:nvPr>
        </p:nvSpPr>
        <p:spPr>
          <a:xfrm>
            <a:off x="1033602" y="1984799"/>
            <a:ext cx="4785372" cy="231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dirty="0"/>
              <a:t>Objectif : Concevoir un robot roulant capable de trier les déchets</a:t>
            </a:r>
          </a:p>
          <a:p>
            <a:endParaRPr lang="fr-FR" dirty="0"/>
          </a:p>
          <a:p>
            <a:r>
              <a:rPr lang="fr-FR" dirty="0"/>
              <a:t>Rôle de la mécanique : conception des pièces, simulation des mouvements</a:t>
            </a:r>
          </a:p>
          <a:p>
            <a:pPr marL="139700" indent="0">
              <a:buNone/>
            </a:pPr>
            <a:endParaRPr lang="fr-FR" dirty="0"/>
          </a:p>
        </p:txBody>
      </p:sp>
      <p:sp>
        <p:nvSpPr>
          <p:cNvPr id="2" name="Google Shape;360;p35">
            <a:extLst>
              <a:ext uri="{FF2B5EF4-FFF2-40B4-BE49-F238E27FC236}">
                <a16:creationId xmlns:a16="http://schemas.microsoft.com/office/drawing/2014/main" id="{27AC9892-CF05-73FD-09FB-FF03470D724B}"/>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P</a:t>
            </a:r>
            <a:r>
              <a:rPr lang="en-US" sz="2800" dirty="0" err="1">
                <a:solidFill>
                  <a:schemeClr val="tx1"/>
                </a:solidFill>
              </a:rPr>
              <a:t>résentation</a:t>
            </a:r>
            <a:endParaRPr lang="en-US" sz="2800" dirty="0">
              <a:solidFill>
                <a:schemeClr val="tx1"/>
              </a:solidFill>
            </a:endParaRPr>
          </a:p>
        </p:txBody>
      </p:sp>
      <p:sp>
        <p:nvSpPr>
          <p:cNvPr id="4" name="ZoneTexte 3">
            <a:extLst>
              <a:ext uri="{FF2B5EF4-FFF2-40B4-BE49-F238E27FC236}">
                <a16:creationId xmlns:a16="http://schemas.microsoft.com/office/drawing/2014/main" id="{D56CB8E7-8672-B1ED-2CDC-A60C182618A0}"/>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23</a:t>
            </a:r>
            <a:endParaRPr lang="en-US" dirty="0">
              <a:solidFill>
                <a:schemeClr val="tx1"/>
              </a:solidFill>
            </a:endParaRPr>
          </a:p>
        </p:txBody>
      </p:sp>
    </p:spTree>
    <p:extLst>
      <p:ext uri="{BB962C8B-B14F-4D97-AF65-F5344CB8AC3E}">
        <p14:creationId xmlns:p14="http://schemas.microsoft.com/office/powerpoint/2010/main" val="3041213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D5C1043B-2EA6-16AA-33C6-31B837771C7A}"/>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BF540F30-08E4-045E-C88D-A7FDC5286DD8}"/>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54897048-2E53-82AF-5D19-F4B039DB724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93826F66-D903-AD98-F94E-6D3FCDBE691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A0AD8F03-0588-CC41-1694-E0DFE4D1D3A4}"/>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CC5418E6-9C53-0470-FC9E-20EDD3CDC112}"/>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E751C09-5AD1-2FB9-7F49-9BBAB0BDDC55}"/>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E33D29F3-040E-A0ED-CEC0-41B0B8FFAA7C}"/>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1BACF21B-0454-475A-55EE-2FDB0321FF62}"/>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1E2BB20F-1AB9-0637-8A36-E2F5854C6F5E}"/>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39950DB1-E4B8-F49B-D0D6-FD02A20F4D5D}"/>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Conception</a:t>
            </a:r>
            <a:endParaRPr dirty="0">
              <a:solidFill>
                <a:schemeClr val="accent1"/>
              </a:solidFill>
            </a:endParaRPr>
          </a:p>
        </p:txBody>
      </p:sp>
      <p:sp>
        <p:nvSpPr>
          <p:cNvPr id="361" name="Google Shape;361;p35">
            <a:extLst>
              <a:ext uri="{FF2B5EF4-FFF2-40B4-BE49-F238E27FC236}">
                <a16:creationId xmlns:a16="http://schemas.microsoft.com/office/drawing/2014/main" id="{20A98D79-E9BC-B39A-D505-96E67A7747B5}"/>
              </a:ext>
            </a:extLst>
          </p:cNvPr>
          <p:cNvSpPr txBox="1">
            <a:spLocks noGrp="1"/>
          </p:cNvSpPr>
          <p:nvPr>
            <p:ph type="body" idx="1"/>
          </p:nvPr>
        </p:nvSpPr>
        <p:spPr>
          <a:xfrm>
            <a:off x="985935" y="1674249"/>
            <a:ext cx="4785372" cy="289156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a:t>Pièce 1</a:t>
            </a:r>
          </a:p>
          <a:p>
            <a:endParaRPr lang="fr-FR" dirty="0"/>
          </a:p>
          <a:p>
            <a:pPr lvl="1"/>
            <a:r>
              <a:rPr lang="fr-FR" dirty="0"/>
              <a:t>Étapes : esquisse de cercles, </a:t>
            </a:r>
            <a:r>
              <a:rPr lang="fr-FR" dirty="0" err="1"/>
              <a:t>spline</a:t>
            </a:r>
            <a:r>
              <a:rPr lang="fr-FR" dirty="0"/>
              <a:t>, extrusion, perçages</a:t>
            </a:r>
          </a:p>
          <a:p>
            <a:pPr lvl="1"/>
            <a:endParaRPr lang="fr-FR" dirty="0"/>
          </a:p>
          <a:p>
            <a:pPr lvl="1"/>
            <a:r>
              <a:rPr lang="fr-FR" dirty="0"/>
              <a:t>Matériau : AISI 1020</a:t>
            </a:r>
          </a:p>
          <a:p>
            <a:pPr lvl="1"/>
            <a:endParaRPr lang="fr-FR" dirty="0"/>
          </a:p>
          <a:p>
            <a:pPr lvl="1"/>
            <a:r>
              <a:rPr lang="fr-FR" dirty="0"/>
              <a:t>Images : IM 6 à IM 8</a:t>
            </a:r>
          </a:p>
          <a:p>
            <a:pPr lvl="1"/>
            <a:endParaRPr lang="fr-FR" dirty="0"/>
          </a:p>
          <a:p>
            <a:pPr lvl="1"/>
            <a:r>
              <a:rPr lang="fr-FR" dirty="0"/>
              <a:t>Détails : symétrie, coloration, masse</a:t>
            </a:r>
          </a:p>
          <a:p>
            <a:endParaRPr lang="fr-FR" dirty="0"/>
          </a:p>
        </p:txBody>
      </p:sp>
      <p:sp>
        <p:nvSpPr>
          <p:cNvPr id="2" name="Google Shape;360;p35">
            <a:extLst>
              <a:ext uri="{FF2B5EF4-FFF2-40B4-BE49-F238E27FC236}">
                <a16:creationId xmlns:a16="http://schemas.microsoft.com/office/drawing/2014/main" id="{25FDDB1C-6600-1202-0148-606CD316DDB7}"/>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Conception</a:t>
            </a:r>
            <a:endParaRPr lang="en-US" sz="2800" dirty="0">
              <a:solidFill>
                <a:schemeClr val="tx1"/>
              </a:solidFill>
            </a:endParaRPr>
          </a:p>
        </p:txBody>
      </p:sp>
      <p:pic>
        <p:nvPicPr>
          <p:cNvPr id="10242" name="Picture 2">
            <a:extLst>
              <a:ext uri="{FF2B5EF4-FFF2-40B4-BE49-F238E27FC236}">
                <a16:creationId xmlns:a16="http://schemas.microsoft.com/office/drawing/2014/main" id="{A04B0A1A-CE5D-B235-55D2-6BF5D8F51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81" y="777644"/>
            <a:ext cx="3795721" cy="238336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89A6A75-C6E6-94C4-37E4-B91193A9A7B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24</a:t>
            </a:r>
            <a:endParaRPr lang="en-US" dirty="0">
              <a:solidFill>
                <a:schemeClr val="tx1"/>
              </a:solidFill>
            </a:endParaRPr>
          </a:p>
        </p:txBody>
      </p:sp>
    </p:spTree>
    <p:extLst>
      <p:ext uri="{BB962C8B-B14F-4D97-AF65-F5344CB8AC3E}">
        <p14:creationId xmlns:p14="http://schemas.microsoft.com/office/powerpoint/2010/main" val="135434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D0105CD2-40AA-DFEF-B784-201DCE1C5A49}"/>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BC6271FB-556B-C117-C816-BFD500DA2A18}"/>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0C92B0F0-8296-4B23-7D78-472E27E4E1AD}"/>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F095532E-BF3D-5422-1B84-619D5C100692}"/>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4FFB099F-A33F-6371-2F83-63D5923BFD0C}"/>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35CC21AD-9711-7E5D-F01A-12025F4C4497}"/>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342842C9-C2C2-B84A-602F-92F6CFD9DBA1}"/>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D4E76FEB-8145-8E67-1C35-D6C2FE740394}"/>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D8751404-1BEF-B992-47E9-C1CC686ED2B0}"/>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550985ED-67F1-BCF2-F449-1BA69EBD636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8D9FF7CD-05CF-325A-4262-46913B51C6D3}"/>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Conception</a:t>
            </a:r>
            <a:endParaRPr dirty="0">
              <a:solidFill>
                <a:schemeClr val="accent1"/>
              </a:solidFill>
            </a:endParaRPr>
          </a:p>
        </p:txBody>
      </p:sp>
      <p:sp>
        <p:nvSpPr>
          <p:cNvPr id="361" name="Google Shape;361;p35">
            <a:extLst>
              <a:ext uri="{FF2B5EF4-FFF2-40B4-BE49-F238E27FC236}">
                <a16:creationId xmlns:a16="http://schemas.microsoft.com/office/drawing/2014/main" id="{D7F41FD0-BC4B-77E1-4F57-B8C42827A6D9}"/>
              </a:ext>
            </a:extLst>
          </p:cNvPr>
          <p:cNvSpPr txBox="1">
            <a:spLocks noGrp="1"/>
          </p:cNvSpPr>
          <p:nvPr>
            <p:ph type="body" idx="1"/>
          </p:nvPr>
        </p:nvSpPr>
        <p:spPr>
          <a:xfrm>
            <a:off x="985935" y="1674249"/>
            <a:ext cx="4785372" cy="289156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a:t>Pièce 2</a:t>
            </a:r>
          </a:p>
          <a:p>
            <a:pPr marL="596900" lvl="1" indent="0">
              <a:buNone/>
            </a:pPr>
            <a:endParaRPr lang="fr-FR" dirty="0"/>
          </a:p>
          <a:p>
            <a:pPr lvl="1"/>
            <a:r>
              <a:rPr lang="fr-FR" dirty="0"/>
              <a:t>Étapes clés : cercles extrudés, perçages,</a:t>
            </a:r>
          </a:p>
          <a:p>
            <a:pPr lvl="1"/>
            <a:endParaRPr lang="fr-FR" dirty="0"/>
          </a:p>
          <a:p>
            <a:pPr lvl="1"/>
            <a:r>
              <a:rPr lang="fr-FR" dirty="0"/>
              <a:t> courbures, symétries</a:t>
            </a:r>
          </a:p>
          <a:p>
            <a:pPr lvl="1"/>
            <a:endParaRPr lang="fr-FR" dirty="0"/>
          </a:p>
          <a:p>
            <a:pPr lvl="1"/>
            <a:r>
              <a:rPr lang="fr-FR" dirty="0"/>
              <a:t>Matériau : Alliage d’aluminium 1060</a:t>
            </a:r>
          </a:p>
          <a:p>
            <a:pPr lvl="1"/>
            <a:endParaRPr lang="fr-FR" dirty="0"/>
          </a:p>
          <a:p>
            <a:pPr lvl="1"/>
            <a:r>
              <a:rPr lang="fr-FR" dirty="0"/>
              <a:t>Masse déterminée</a:t>
            </a:r>
          </a:p>
          <a:p>
            <a:endParaRPr lang="fr-FR" dirty="0"/>
          </a:p>
        </p:txBody>
      </p:sp>
      <p:sp>
        <p:nvSpPr>
          <p:cNvPr id="2" name="Google Shape;360;p35">
            <a:extLst>
              <a:ext uri="{FF2B5EF4-FFF2-40B4-BE49-F238E27FC236}">
                <a16:creationId xmlns:a16="http://schemas.microsoft.com/office/drawing/2014/main" id="{3500FDFB-A21A-8216-5524-B0B654F4A429}"/>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Conception</a:t>
            </a:r>
            <a:endParaRPr lang="en-US" sz="2800" dirty="0">
              <a:solidFill>
                <a:schemeClr val="tx1"/>
              </a:solidFill>
            </a:endParaRPr>
          </a:p>
        </p:txBody>
      </p:sp>
      <p:pic>
        <p:nvPicPr>
          <p:cNvPr id="9220" name="Picture 4">
            <a:extLst>
              <a:ext uri="{FF2B5EF4-FFF2-40B4-BE49-F238E27FC236}">
                <a16:creationId xmlns:a16="http://schemas.microsoft.com/office/drawing/2014/main" id="{424D7806-C089-6A92-A49B-5DB3AAB86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5" y="303981"/>
            <a:ext cx="2295525" cy="334327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84BED05E-272D-467F-677B-FA230D52ED2A}"/>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25</a:t>
            </a:r>
            <a:endParaRPr lang="en-US" dirty="0">
              <a:solidFill>
                <a:schemeClr val="tx1"/>
              </a:solidFill>
            </a:endParaRPr>
          </a:p>
        </p:txBody>
      </p:sp>
    </p:spTree>
    <p:extLst>
      <p:ext uri="{BB962C8B-B14F-4D97-AF65-F5344CB8AC3E}">
        <p14:creationId xmlns:p14="http://schemas.microsoft.com/office/powerpoint/2010/main" val="272232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D34DBCBF-20A9-65EF-8F0D-90E96F8770D6}"/>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72A30468-5B2A-097B-70E0-CBCABCAF9ED6}"/>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FF5A8DDD-0B2B-FFA8-1342-0035BAE89E63}"/>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2CC77E1E-400B-153C-F7F8-AFE1888A8D05}"/>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2DE2FB7C-5411-EBDF-EEF7-4E451C7AA2DC}"/>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C1FD5A93-8516-CAB0-1C6B-118853C7EF12}"/>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DA690935-89EF-B7EA-FF1E-50C7FE0AA15B}"/>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C6E24F28-5C5B-FBE9-675A-AC563E2BA10F}"/>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EE617975-1758-E57D-6659-8ABDAD7AC02F}"/>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F20903E5-9E41-A89F-CA10-AB9202229751}"/>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5FD03A21-348D-3CA4-6390-3924DF9AA8DA}"/>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Conception</a:t>
            </a:r>
            <a:endParaRPr dirty="0">
              <a:solidFill>
                <a:schemeClr val="accent1"/>
              </a:solidFill>
            </a:endParaRPr>
          </a:p>
        </p:txBody>
      </p:sp>
      <p:sp>
        <p:nvSpPr>
          <p:cNvPr id="361" name="Google Shape;361;p35">
            <a:extLst>
              <a:ext uri="{FF2B5EF4-FFF2-40B4-BE49-F238E27FC236}">
                <a16:creationId xmlns:a16="http://schemas.microsoft.com/office/drawing/2014/main" id="{01C18835-02A5-4FC6-60AD-20ABE8C4D983}"/>
              </a:ext>
            </a:extLst>
          </p:cNvPr>
          <p:cNvSpPr txBox="1">
            <a:spLocks noGrp="1"/>
          </p:cNvSpPr>
          <p:nvPr>
            <p:ph type="body" idx="1"/>
          </p:nvPr>
        </p:nvSpPr>
        <p:spPr>
          <a:xfrm>
            <a:off x="985935" y="1674249"/>
            <a:ext cx="4785372" cy="289156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a:t>Pièce 3</a:t>
            </a:r>
          </a:p>
          <a:p>
            <a:endParaRPr lang="fr-FR" dirty="0"/>
          </a:p>
          <a:p>
            <a:pPr lvl="1"/>
            <a:r>
              <a:rPr lang="fr-FR" dirty="0"/>
              <a:t>Processus : esquisse, décalage, extrusion, perçage</a:t>
            </a:r>
          </a:p>
          <a:p>
            <a:pPr lvl="1"/>
            <a:endParaRPr lang="fr-FR" dirty="0"/>
          </a:p>
          <a:p>
            <a:pPr lvl="1"/>
            <a:r>
              <a:rPr lang="fr-FR" dirty="0"/>
              <a:t>Matériau : acier AISI 1020</a:t>
            </a:r>
          </a:p>
          <a:p>
            <a:pPr lvl="1"/>
            <a:endParaRPr lang="fr-FR" dirty="0"/>
          </a:p>
          <a:p>
            <a:pPr lvl="1"/>
            <a:r>
              <a:rPr lang="fr-FR" dirty="0"/>
              <a:t>Masse calculée</a:t>
            </a:r>
          </a:p>
          <a:p>
            <a:endParaRPr lang="fr-FR" dirty="0"/>
          </a:p>
        </p:txBody>
      </p:sp>
      <p:sp>
        <p:nvSpPr>
          <p:cNvPr id="2" name="Google Shape;360;p35">
            <a:extLst>
              <a:ext uri="{FF2B5EF4-FFF2-40B4-BE49-F238E27FC236}">
                <a16:creationId xmlns:a16="http://schemas.microsoft.com/office/drawing/2014/main" id="{47C99E02-A779-2C79-7811-948AD2DAD77A}"/>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Conception</a:t>
            </a:r>
            <a:endParaRPr lang="en-US" sz="2800" dirty="0">
              <a:solidFill>
                <a:schemeClr val="tx1"/>
              </a:solidFill>
            </a:endParaRPr>
          </a:p>
        </p:txBody>
      </p:sp>
      <p:pic>
        <p:nvPicPr>
          <p:cNvPr id="11266" name="Picture 2">
            <a:extLst>
              <a:ext uri="{FF2B5EF4-FFF2-40B4-BE49-F238E27FC236}">
                <a16:creationId xmlns:a16="http://schemas.microsoft.com/office/drawing/2014/main" id="{E8AD1B69-4E23-EDB0-EF47-31BA1B335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1166" y="578839"/>
            <a:ext cx="3760211" cy="309664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4FB27B7-03D4-1F12-0E8F-CC28E630E38F}"/>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26</a:t>
            </a:r>
            <a:endParaRPr lang="en-US" dirty="0">
              <a:solidFill>
                <a:schemeClr val="tx1"/>
              </a:solidFill>
            </a:endParaRPr>
          </a:p>
        </p:txBody>
      </p:sp>
    </p:spTree>
    <p:extLst>
      <p:ext uri="{BB962C8B-B14F-4D97-AF65-F5344CB8AC3E}">
        <p14:creationId xmlns:p14="http://schemas.microsoft.com/office/powerpoint/2010/main" val="2502339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107BFD0-BA65-17E9-B40C-69CE8CC78CCD}"/>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406670C5-6808-3202-F9CC-CF007E11C851}"/>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06583F6B-2EA8-A383-07ED-5B7614BE182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74FCF6DB-6DE9-6233-6608-08575E85F09B}"/>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6C8BFBAE-52B9-78A9-7D22-41FF5B44595D}"/>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D9B0BFAD-9024-7174-B465-BE1AF4426A8D}"/>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FF23ADAB-60C8-FDEE-22B4-C96D034873E0}"/>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90D7FD63-968F-EF05-A069-79CE540675CF}"/>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43B153EE-2F01-E6E3-EDE3-E833437D6642}"/>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6AC67CFA-04DB-7F45-30F5-8C2AEA4185B4}"/>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2E767E59-656C-8D8B-C370-9111CDC280C4}"/>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Conception</a:t>
            </a:r>
            <a:endParaRPr dirty="0">
              <a:solidFill>
                <a:schemeClr val="accent1"/>
              </a:solidFill>
            </a:endParaRPr>
          </a:p>
        </p:txBody>
      </p:sp>
      <p:sp>
        <p:nvSpPr>
          <p:cNvPr id="361" name="Google Shape;361;p35">
            <a:extLst>
              <a:ext uri="{FF2B5EF4-FFF2-40B4-BE49-F238E27FC236}">
                <a16:creationId xmlns:a16="http://schemas.microsoft.com/office/drawing/2014/main" id="{9C1B8FDC-CA71-F561-6384-4E85C66943D0}"/>
              </a:ext>
            </a:extLst>
          </p:cNvPr>
          <p:cNvSpPr txBox="1">
            <a:spLocks noGrp="1"/>
          </p:cNvSpPr>
          <p:nvPr>
            <p:ph type="body" idx="1"/>
          </p:nvPr>
        </p:nvSpPr>
        <p:spPr>
          <a:xfrm>
            <a:off x="985935" y="1674249"/>
            <a:ext cx="4785372" cy="2891567"/>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a:p>
            <a:r>
              <a:rPr lang="fr-FR" b="1" dirty="0"/>
              <a:t>Pièce 4</a:t>
            </a:r>
          </a:p>
          <a:p>
            <a:endParaRPr lang="fr-FR" dirty="0"/>
          </a:p>
          <a:p>
            <a:r>
              <a:rPr lang="fr-FR" dirty="0"/>
              <a:t>Détails : extrusion, triangles, parallélogramme</a:t>
            </a:r>
          </a:p>
          <a:p>
            <a:endParaRPr lang="fr-FR" dirty="0"/>
          </a:p>
          <a:p>
            <a:r>
              <a:rPr lang="fr-FR" dirty="0"/>
              <a:t>Images : image7 à image9, image 10</a:t>
            </a:r>
          </a:p>
          <a:p>
            <a:endParaRPr lang="fr-FR" dirty="0"/>
          </a:p>
          <a:p>
            <a:r>
              <a:rPr lang="fr-FR" dirty="0"/>
              <a:t>Détails : extrusion d’anneaux, filetage, matériau : aluminium 1060</a:t>
            </a:r>
          </a:p>
          <a:p>
            <a:endParaRPr lang="fr-FR" dirty="0"/>
          </a:p>
        </p:txBody>
      </p:sp>
      <p:sp>
        <p:nvSpPr>
          <p:cNvPr id="2" name="Google Shape;360;p35">
            <a:extLst>
              <a:ext uri="{FF2B5EF4-FFF2-40B4-BE49-F238E27FC236}">
                <a16:creationId xmlns:a16="http://schemas.microsoft.com/office/drawing/2014/main" id="{8E080EF6-EF6A-33E8-8A83-73596DBD2E99}"/>
              </a:ext>
            </a:extLst>
          </p:cNvPr>
          <p:cNvSpPr txBox="1">
            <a:spLocks/>
          </p:cNvSpPr>
          <p:nvPr/>
        </p:nvSpPr>
        <p:spPr>
          <a:xfrm>
            <a:off x="0"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Conception</a:t>
            </a:r>
            <a:endParaRPr lang="en-US" sz="2800" dirty="0">
              <a:solidFill>
                <a:schemeClr val="tx1"/>
              </a:solidFill>
            </a:endParaRPr>
          </a:p>
        </p:txBody>
      </p:sp>
      <p:pic>
        <p:nvPicPr>
          <p:cNvPr id="12290" name="Picture 2">
            <a:extLst>
              <a:ext uri="{FF2B5EF4-FFF2-40B4-BE49-F238E27FC236}">
                <a16:creationId xmlns:a16="http://schemas.microsoft.com/office/drawing/2014/main" id="{E3C3ACCE-2E08-370D-4B8A-E44436CCC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992" y="507663"/>
            <a:ext cx="3601321" cy="315115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DDD509A-AFDF-7FC7-922A-63E4DEAF2B6A}"/>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27</a:t>
            </a:r>
            <a:endParaRPr lang="en-US" dirty="0">
              <a:solidFill>
                <a:schemeClr val="tx1"/>
              </a:solidFill>
            </a:endParaRPr>
          </a:p>
        </p:txBody>
      </p:sp>
    </p:spTree>
    <p:extLst>
      <p:ext uri="{BB962C8B-B14F-4D97-AF65-F5344CB8AC3E}">
        <p14:creationId xmlns:p14="http://schemas.microsoft.com/office/powerpoint/2010/main" val="210599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07D6ECAC-4252-6608-6EC4-14400CC84E32}"/>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A471DE79-B250-3F9F-3C97-067C3E388A22}"/>
              </a:ext>
            </a:extLst>
          </p:cNvPr>
          <p:cNvGrpSpPr/>
          <p:nvPr/>
        </p:nvGrpSpPr>
        <p:grpSpPr>
          <a:xfrm rot="5400000">
            <a:off x="6467306" y="-517675"/>
            <a:ext cx="2029371" cy="4383847"/>
            <a:chOff x="7350442" y="2608992"/>
            <a:chExt cx="777239" cy="1673160"/>
          </a:xfrm>
        </p:grpSpPr>
        <p:sp>
          <p:nvSpPr>
            <p:cNvPr id="352" name="Google Shape;352;p35">
              <a:extLst>
                <a:ext uri="{FF2B5EF4-FFF2-40B4-BE49-F238E27FC236}">
                  <a16:creationId xmlns:a16="http://schemas.microsoft.com/office/drawing/2014/main" id="{24AB3102-0212-4BD3-63AA-7379FF6D65B8}"/>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C2B2623-8D04-F7B1-3E57-2623C470E84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E854B964-48CC-4FFD-2BB5-03693921A2A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6EE65F00-1D22-7C93-A747-B3E3DAAF7260}"/>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E46BE7B8-FDCC-E1C6-0B20-9D4EE2F1EB3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88BE7095-0A29-79EF-BB46-1FE357C5583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5F651CEE-CF64-DC53-BA0F-AF9CC65E7555}"/>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2501E2A4-A460-20E7-93FF-56E52276195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BB22AB9F-8869-7DC5-01B2-ECEBB465F4D8}"/>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Assemblage</a:t>
            </a:r>
            <a:endParaRPr dirty="0">
              <a:solidFill>
                <a:schemeClr val="accent1"/>
              </a:solidFill>
            </a:endParaRPr>
          </a:p>
        </p:txBody>
      </p:sp>
      <p:sp>
        <p:nvSpPr>
          <p:cNvPr id="361" name="Google Shape;361;p35">
            <a:extLst>
              <a:ext uri="{FF2B5EF4-FFF2-40B4-BE49-F238E27FC236}">
                <a16:creationId xmlns:a16="http://schemas.microsoft.com/office/drawing/2014/main" id="{30E7D66D-6815-A3EE-1DA3-B500442732C4}"/>
              </a:ext>
            </a:extLst>
          </p:cNvPr>
          <p:cNvSpPr txBox="1">
            <a:spLocks noGrp="1"/>
          </p:cNvSpPr>
          <p:nvPr>
            <p:ph type="body" idx="1"/>
          </p:nvPr>
        </p:nvSpPr>
        <p:spPr>
          <a:xfrm>
            <a:off x="985935" y="1674249"/>
            <a:ext cx="4785372" cy="2891567"/>
          </a:xfrm>
          <a:prstGeom prst="rect">
            <a:avLst/>
          </a:prstGeom>
        </p:spPr>
        <p:txBody>
          <a:bodyPr spcFirstLastPara="1" wrap="square" lIns="0" tIns="0" rIns="0" bIns="0" anchor="t" anchorCtr="0">
            <a:noAutofit/>
          </a:bodyPr>
          <a:lstStyle/>
          <a:p>
            <a:endParaRPr lang="fr-FR" dirty="0"/>
          </a:p>
          <a:p>
            <a:r>
              <a:rPr lang="fr-FR" dirty="0"/>
              <a:t>Deux types de contraintes : vis/composants et composants entre eux</a:t>
            </a:r>
          </a:p>
          <a:p>
            <a:endParaRPr lang="fr-FR" dirty="0"/>
          </a:p>
        </p:txBody>
      </p:sp>
      <p:pic>
        <p:nvPicPr>
          <p:cNvPr id="13314" name="Picture 2">
            <a:extLst>
              <a:ext uri="{FF2B5EF4-FFF2-40B4-BE49-F238E27FC236}">
                <a16:creationId xmlns:a16="http://schemas.microsoft.com/office/drawing/2014/main" id="{90D168E3-E67B-E8D5-EC45-118A0EDA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911" y="2452173"/>
            <a:ext cx="3523042" cy="27177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B73C202-9D66-5D17-7FC9-DC8EAA16D07B}"/>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28</a:t>
            </a:r>
            <a:endParaRPr lang="en-US" dirty="0">
              <a:solidFill>
                <a:schemeClr val="tx1"/>
              </a:solidFill>
            </a:endParaRPr>
          </a:p>
        </p:txBody>
      </p:sp>
    </p:spTree>
    <p:extLst>
      <p:ext uri="{BB962C8B-B14F-4D97-AF65-F5344CB8AC3E}">
        <p14:creationId xmlns:p14="http://schemas.microsoft.com/office/powerpoint/2010/main" val="82954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B2696BC6-FD7D-6C8C-4FC9-9072329FCA0B}"/>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E09DF08F-C93D-CBC3-C5C7-1B92CB16E5D1}"/>
              </a:ext>
            </a:extLst>
          </p:cNvPr>
          <p:cNvGrpSpPr/>
          <p:nvPr/>
        </p:nvGrpSpPr>
        <p:grpSpPr>
          <a:xfrm rot="5400000">
            <a:off x="2585213" y="-1038268"/>
            <a:ext cx="5586643" cy="9523004"/>
            <a:chOff x="6278584" y="2494103"/>
            <a:chExt cx="2139656" cy="3634595"/>
          </a:xfrm>
        </p:grpSpPr>
        <p:sp>
          <p:nvSpPr>
            <p:cNvPr id="352" name="Google Shape;352;p35">
              <a:extLst>
                <a:ext uri="{FF2B5EF4-FFF2-40B4-BE49-F238E27FC236}">
                  <a16:creationId xmlns:a16="http://schemas.microsoft.com/office/drawing/2014/main" id="{9EA6FC29-7DF6-2E92-7C28-D2207D1BEBB7}"/>
                </a:ext>
              </a:extLst>
            </p:cNvPr>
            <p:cNvSpPr/>
            <p:nvPr/>
          </p:nvSpPr>
          <p:spPr>
            <a:xfrm>
              <a:off x="7813786" y="5229824"/>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614F9741-434A-5FC7-13BE-19ABAF276237}"/>
                </a:ext>
              </a:extLst>
            </p:cNvPr>
            <p:cNvSpPr/>
            <p:nvPr/>
          </p:nvSpPr>
          <p:spPr>
            <a:xfrm>
              <a:off x="6278584" y="298215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D5AD62CD-A7B4-DAED-262D-BE760207290B}"/>
                </a:ext>
              </a:extLst>
            </p:cNvPr>
            <p:cNvSpPr/>
            <p:nvPr/>
          </p:nvSpPr>
          <p:spPr>
            <a:xfrm>
              <a:off x="7960519" y="255154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F4C6A39B-1FFA-85A2-10E7-12FEA4CA9E1A}"/>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442C57DD-4877-8AB0-8F76-03FF533B3F7F}"/>
                </a:ext>
              </a:extLst>
            </p:cNvPr>
            <p:cNvSpPr/>
            <p:nvPr/>
          </p:nvSpPr>
          <p:spPr>
            <a:xfrm>
              <a:off x="8047242" y="2494103"/>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C7F54C8E-704E-235B-BED3-D142EF827DFF}"/>
                </a:ext>
              </a:extLst>
            </p:cNvPr>
            <p:cNvSpPr/>
            <p:nvPr/>
          </p:nvSpPr>
          <p:spPr>
            <a:xfrm>
              <a:off x="7956374" y="4003348"/>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D65DA6D8-DB0B-C773-EC62-0CA5B1C8AB05}"/>
                </a:ext>
              </a:extLst>
            </p:cNvPr>
            <p:cNvSpPr/>
            <p:nvPr/>
          </p:nvSpPr>
          <p:spPr>
            <a:xfrm>
              <a:off x="7873698" y="4541501"/>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FEB83E52-3817-CDBD-B8DA-CC98AE8D879A}"/>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52E0D4EA-5099-96A3-722B-85372F6F18FE}"/>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Résultats</a:t>
            </a:r>
            <a:endParaRPr dirty="0">
              <a:solidFill>
                <a:schemeClr val="accent1"/>
              </a:solidFill>
            </a:endParaRPr>
          </a:p>
        </p:txBody>
      </p:sp>
      <p:graphicFrame>
        <p:nvGraphicFramePr>
          <p:cNvPr id="6" name="Tableau 5">
            <a:extLst>
              <a:ext uri="{FF2B5EF4-FFF2-40B4-BE49-F238E27FC236}">
                <a16:creationId xmlns:a16="http://schemas.microsoft.com/office/drawing/2014/main" id="{00084A6F-35E1-C9E7-169F-D247583EE4A5}"/>
              </a:ext>
            </a:extLst>
          </p:cNvPr>
          <p:cNvGraphicFramePr>
            <a:graphicFrameLocks noGrp="1"/>
          </p:cNvGraphicFramePr>
          <p:nvPr>
            <p:extLst>
              <p:ext uri="{D42A27DB-BD31-4B8C-83A1-F6EECF244321}">
                <p14:modId xmlns:p14="http://schemas.microsoft.com/office/powerpoint/2010/main" val="2779344115"/>
              </p:ext>
            </p:extLst>
          </p:nvPr>
        </p:nvGraphicFramePr>
        <p:xfrm>
          <a:off x="1142878" y="2071963"/>
          <a:ext cx="7718424" cy="2141625"/>
        </p:xfrm>
        <a:graphic>
          <a:graphicData uri="http://schemas.openxmlformats.org/drawingml/2006/table">
            <a:tbl>
              <a:tblPr/>
              <a:tblGrid>
                <a:gridCol w="3859212">
                  <a:extLst>
                    <a:ext uri="{9D8B030D-6E8A-4147-A177-3AD203B41FA5}">
                      <a16:colId xmlns:a16="http://schemas.microsoft.com/office/drawing/2014/main" val="2250093273"/>
                    </a:ext>
                  </a:extLst>
                </a:gridCol>
                <a:gridCol w="3859212">
                  <a:extLst>
                    <a:ext uri="{9D8B030D-6E8A-4147-A177-3AD203B41FA5}">
                      <a16:colId xmlns:a16="http://schemas.microsoft.com/office/drawing/2014/main" val="3840867394"/>
                    </a:ext>
                  </a:extLst>
                </a:gridCol>
              </a:tblGrid>
              <a:tr h="428325">
                <a:tc>
                  <a:txBody>
                    <a:bodyPr/>
                    <a:lstStyle/>
                    <a:p>
                      <a:r>
                        <a:rPr lang="en-US" sz="1400" b="1"/>
                        <a:t>Pièce</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a:t>Masse (g)</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4727787"/>
                  </a:ext>
                </a:extLst>
              </a:tr>
              <a:tr h="428325">
                <a:tc>
                  <a:txBody>
                    <a:bodyPr/>
                    <a:lstStyle/>
                    <a:p>
                      <a:r>
                        <a:rPr lang="en-US" sz="1400" dirty="0"/>
                        <a:t>Pièce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3020.54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9499268"/>
                  </a:ext>
                </a:extLst>
              </a:tr>
              <a:tr h="428325">
                <a:tc>
                  <a:txBody>
                    <a:bodyPr/>
                    <a:lstStyle/>
                    <a:p>
                      <a:r>
                        <a:rPr lang="en-US" sz="1400"/>
                        <a:t>Pièce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290.80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5251891"/>
                  </a:ext>
                </a:extLst>
              </a:tr>
              <a:tr h="428325">
                <a:tc>
                  <a:txBody>
                    <a:bodyPr/>
                    <a:lstStyle/>
                    <a:p>
                      <a:r>
                        <a:rPr lang="en-US" sz="1400"/>
                        <a:t>Pièce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1633.25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974265"/>
                  </a:ext>
                </a:extLst>
              </a:tr>
              <a:tr h="428325">
                <a:tc>
                  <a:txBody>
                    <a:bodyPr/>
                    <a:lstStyle/>
                    <a:p>
                      <a:r>
                        <a:rPr lang="en-US" sz="1400"/>
                        <a:t>Pièce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297.29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866819"/>
                  </a:ext>
                </a:extLst>
              </a:tr>
            </a:tbl>
          </a:graphicData>
        </a:graphic>
      </p:graphicFrame>
      <p:sp>
        <p:nvSpPr>
          <p:cNvPr id="8" name="ZoneTexte 7">
            <a:extLst>
              <a:ext uri="{FF2B5EF4-FFF2-40B4-BE49-F238E27FC236}">
                <a16:creationId xmlns:a16="http://schemas.microsoft.com/office/drawing/2014/main" id="{66012220-CA8C-4922-93A5-A8181FDE4501}"/>
              </a:ext>
            </a:extLst>
          </p:cNvPr>
          <p:cNvSpPr txBox="1"/>
          <p:nvPr/>
        </p:nvSpPr>
        <p:spPr>
          <a:xfrm>
            <a:off x="204929" y="1139463"/>
            <a:ext cx="5842000" cy="400110"/>
          </a:xfrm>
          <a:prstGeom prst="rect">
            <a:avLst/>
          </a:prstGeom>
          <a:noFill/>
        </p:spPr>
        <p:txBody>
          <a:bodyPr wrap="square">
            <a:spAutoFit/>
          </a:bodyPr>
          <a:lstStyle/>
          <a:p>
            <a:pPr algn="ctr"/>
            <a:r>
              <a:rPr lang="fr-FR" sz="2000" dirty="0">
                <a:solidFill>
                  <a:schemeClr val="tx1"/>
                </a:solidFill>
              </a:rPr>
              <a:t>Tableau des masses des pièces</a:t>
            </a:r>
            <a:endParaRPr lang="en-US" sz="2000" dirty="0">
              <a:solidFill>
                <a:schemeClr val="tx1"/>
              </a:solidFill>
            </a:endParaRPr>
          </a:p>
        </p:txBody>
      </p:sp>
      <p:sp>
        <p:nvSpPr>
          <p:cNvPr id="9" name="ZoneTexte 8">
            <a:extLst>
              <a:ext uri="{FF2B5EF4-FFF2-40B4-BE49-F238E27FC236}">
                <a16:creationId xmlns:a16="http://schemas.microsoft.com/office/drawing/2014/main" id="{FEF7ABC1-5690-8ABD-A7AE-55ECBD99EA0E}"/>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29</a:t>
            </a:r>
            <a:endParaRPr lang="en-US" dirty="0">
              <a:solidFill>
                <a:schemeClr val="tx1"/>
              </a:solidFill>
            </a:endParaRPr>
          </a:p>
        </p:txBody>
      </p:sp>
    </p:spTree>
    <p:extLst>
      <p:ext uri="{BB962C8B-B14F-4D97-AF65-F5344CB8AC3E}">
        <p14:creationId xmlns:p14="http://schemas.microsoft.com/office/powerpoint/2010/main" val="415416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27449568-898E-3C31-AA18-EE09ED6CFCCB}"/>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C86CF952-99D0-9294-5080-A10320298D4F}"/>
              </a:ext>
            </a:extLst>
          </p:cNvPr>
          <p:cNvGrpSpPr/>
          <p:nvPr/>
        </p:nvGrpSpPr>
        <p:grpSpPr>
          <a:xfrm rot="5400000">
            <a:off x="2585213" y="-1038268"/>
            <a:ext cx="5586643" cy="9523004"/>
            <a:chOff x="6278584" y="2494103"/>
            <a:chExt cx="2139656" cy="3634595"/>
          </a:xfrm>
        </p:grpSpPr>
        <p:sp>
          <p:nvSpPr>
            <p:cNvPr id="352" name="Google Shape;352;p35">
              <a:extLst>
                <a:ext uri="{FF2B5EF4-FFF2-40B4-BE49-F238E27FC236}">
                  <a16:creationId xmlns:a16="http://schemas.microsoft.com/office/drawing/2014/main" id="{2EEF6261-5860-EFD8-3040-982FBA9DDAFE}"/>
                </a:ext>
              </a:extLst>
            </p:cNvPr>
            <p:cNvSpPr/>
            <p:nvPr/>
          </p:nvSpPr>
          <p:spPr>
            <a:xfrm>
              <a:off x="7813786" y="5229824"/>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5E6CC96B-C7BB-07F9-9BF1-56D8FC0DAFF4}"/>
                </a:ext>
              </a:extLst>
            </p:cNvPr>
            <p:cNvSpPr/>
            <p:nvPr/>
          </p:nvSpPr>
          <p:spPr>
            <a:xfrm>
              <a:off x="6278584" y="298215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943E9CC4-C58E-9644-8834-BF10D1214848}"/>
                </a:ext>
              </a:extLst>
            </p:cNvPr>
            <p:cNvSpPr/>
            <p:nvPr/>
          </p:nvSpPr>
          <p:spPr>
            <a:xfrm>
              <a:off x="7960519" y="255154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3B82263F-78C0-1E36-7C97-A4223803D8F6}"/>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41BC9FF9-0F14-3F38-4B69-F456833CAC1B}"/>
                </a:ext>
              </a:extLst>
            </p:cNvPr>
            <p:cNvSpPr/>
            <p:nvPr/>
          </p:nvSpPr>
          <p:spPr>
            <a:xfrm>
              <a:off x="8047242" y="2494103"/>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B7460675-DCEE-08C0-ECD8-EC0C2A7983AF}"/>
                </a:ext>
              </a:extLst>
            </p:cNvPr>
            <p:cNvSpPr/>
            <p:nvPr/>
          </p:nvSpPr>
          <p:spPr>
            <a:xfrm>
              <a:off x="7956374" y="4003348"/>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8FC15103-EC53-B3D1-D362-E4F0D90AA5B2}"/>
                </a:ext>
              </a:extLst>
            </p:cNvPr>
            <p:cNvSpPr/>
            <p:nvPr/>
          </p:nvSpPr>
          <p:spPr>
            <a:xfrm>
              <a:off x="7873698" y="4541501"/>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055A9367-29B4-8D3D-A6A9-C87E859A49D7}"/>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7F2A6F1C-4DE1-2D7C-A2CB-BD568BB3828A}"/>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Résultats</a:t>
            </a:r>
            <a:endParaRPr dirty="0">
              <a:solidFill>
                <a:schemeClr val="accent1"/>
              </a:solidFill>
            </a:endParaRPr>
          </a:p>
        </p:txBody>
      </p:sp>
      <p:sp>
        <p:nvSpPr>
          <p:cNvPr id="8" name="ZoneTexte 7">
            <a:extLst>
              <a:ext uri="{FF2B5EF4-FFF2-40B4-BE49-F238E27FC236}">
                <a16:creationId xmlns:a16="http://schemas.microsoft.com/office/drawing/2014/main" id="{900F9936-4C1B-7F85-54A4-0A04227D47F7}"/>
              </a:ext>
            </a:extLst>
          </p:cNvPr>
          <p:cNvSpPr txBox="1"/>
          <p:nvPr/>
        </p:nvSpPr>
        <p:spPr>
          <a:xfrm>
            <a:off x="204929" y="1139463"/>
            <a:ext cx="5842000" cy="400110"/>
          </a:xfrm>
          <a:prstGeom prst="rect">
            <a:avLst/>
          </a:prstGeom>
          <a:noFill/>
        </p:spPr>
        <p:txBody>
          <a:bodyPr wrap="square">
            <a:spAutoFit/>
          </a:bodyPr>
          <a:lstStyle/>
          <a:p>
            <a:pPr algn="ctr"/>
            <a:r>
              <a:rPr lang="fr-FR" sz="2000" dirty="0">
                <a:solidFill>
                  <a:schemeClr val="tx1"/>
                </a:solidFill>
              </a:rPr>
              <a:t>Centre de gravité de l’assemblage</a:t>
            </a:r>
            <a:endParaRPr lang="en-US" sz="2000" dirty="0">
              <a:solidFill>
                <a:schemeClr val="tx1"/>
              </a:solidFill>
            </a:endParaRPr>
          </a:p>
        </p:txBody>
      </p:sp>
      <p:graphicFrame>
        <p:nvGraphicFramePr>
          <p:cNvPr id="2" name="Tableau 1">
            <a:extLst>
              <a:ext uri="{FF2B5EF4-FFF2-40B4-BE49-F238E27FC236}">
                <a16:creationId xmlns:a16="http://schemas.microsoft.com/office/drawing/2014/main" id="{60DD263B-5403-2984-56B2-5E976ED738CC}"/>
              </a:ext>
            </a:extLst>
          </p:cNvPr>
          <p:cNvGraphicFramePr>
            <a:graphicFrameLocks noGrp="1"/>
          </p:cNvGraphicFramePr>
          <p:nvPr>
            <p:extLst>
              <p:ext uri="{D42A27DB-BD31-4B8C-83A1-F6EECF244321}">
                <p14:modId xmlns:p14="http://schemas.microsoft.com/office/powerpoint/2010/main" val="2368025664"/>
              </p:ext>
            </p:extLst>
          </p:nvPr>
        </p:nvGraphicFramePr>
        <p:xfrm>
          <a:off x="1142878" y="2259117"/>
          <a:ext cx="7718424" cy="914400"/>
        </p:xfrm>
        <a:graphic>
          <a:graphicData uri="http://schemas.openxmlformats.org/drawingml/2006/table">
            <a:tbl>
              <a:tblPr/>
              <a:tblGrid>
                <a:gridCol w="1929606">
                  <a:extLst>
                    <a:ext uri="{9D8B030D-6E8A-4147-A177-3AD203B41FA5}">
                      <a16:colId xmlns:a16="http://schemas.microsoft.com/office/drawing/2014/main" val="1192085222"/>
                    </a:ext>
                  </a:extLst>
                </a:gridCol>
                <a:gridCol w="1929606">
                  <a:extLst>
                    <a:ext uri="{9D8B030D-6E8A-4147-A177-3AD203B41FA5}">
                      <a16:colId xmlns:a16="http://schemas.microsoft.com/office/drawing/2014/main" val="2118823415"/>
                    </a:ext>
                  </a:extLst>
                </a:gridCol>
                <a:gridCol w="1929606">
                  <a:extLst>
                    <a:ext uri="{9D8B030D-6E8A-4147-A177-3AD203B41FA5}">
                      <a16:colId xmlns:a16="http://schemas.microsoft.com/office/drawing/2014/main" val="1775130007"/>
                    </a:ext>
                  </a:extLst>
                </a:gridCol>
                <a:gridCol w="1929606">
                  <a:extLst>
                    <a:ext uri="{9D8B030D-6E8A-4147-A177-3AD203B41FA5}">
                      <a16:colId xmlns:a16="http://schemas.microsoft.com/office/drawing/2014/main" val="4004246812"/>
                    </a:ext>
                  </a:extLst>
                </a:gridCol>
              </a:tblGrid>
              <a:tr h="0">
                <a:tc>
                  <a:txBody>
                    <a:bodyPr/>
                    <a:lstStyle/>
                    <a:p>
                      <a:r>
                        <a:rPr lang="en-US" b="1"/>
                        <a:t>Position du vérin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a:t>X (mm)</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a:t>Y (mm)</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a:t>Z (mm)</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3281688"/>
                  </a:ext>
                </a:extLst>
              </a:tr>
              <a:tr h="0">
                <a:tc>
                  <a:txBody>
                    <a:bodyPr/>
                    <a:lstStyle/>
                    <a:p>
                      <a:r>
                        <a:rPr lang="en-US"/>
                        <a:t>Position minimale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-25.78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19.81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4200951"/>
                  </a:ext>
                </a:extLst>
              </a:tr>
              <a:tr h="0">
                <a:tc>
                  <a:txBody>
                    <a:bodyPr/>
                    <a:lstStyle/>
                    <a:p>
                      <a:r>
                        <a:rPr lang="en-US" dirty="0"/>
                        <a:t>Position </a:t>
                      </a:r>
                      <a:r>
                        <a:rPr lang="en-US" dirty="0" err="1"/>
                        <a:t>maximale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-45.29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24.50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877221"/>
                  </a:ext>
                </a:extLst>
              </a:tr>
            </a:tbl>
          </a:graphicData>
        </a:graphic>
      </p:graphicFrame>
      <p:sp>
        <p:nvSpPr>
          <p:cNvPr id="3" name="ZoneTexte 2">
            <a:extLst>
              <a:ext uri="{FF2B5EF4-FFF2-40B4-BE49-F238E27FC236}">
                <a16:creationId xmlns:a16="http://schemas.microsoft.com/office/drawing/2014/main" id="{6399D0AA-E91C-7174-98BE-CD4B9F8F28AB}"/>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30</a:t>
            </a:r>
            <a:endParaRPr lang="en-US" dirty="0">
              <a:solidFill>
                <a:schemeClr val="tx1"/>
              </a:solidFill>
            </a:endParaRPr>
          </a:p>
        </p:txBody>
      </p:sp>
    </p:spTree>
    <p:extLst>
      <p:ext uri="{BB962C8B-B14F-4D97-AF65-F5344CB8AC3E}">
        <p14:creationId xmlns:p14="http://schemas.microsoft.com/office/powerpoint/2010/main" val="2382262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a:extLst>
            <a:ext uri="{FF2B5EF4-FFF2-40B4-BE49-F238E27FC236}">
              <a16:creationId xmlns:a16="http://schemas.microsoft.com/office/drawing/2014/main" id="{F45156EB-B0AC-22B7-C8E3-5055B079CBCC}"/>
            </a:ext>
          </a:extLst>
        </p:cNvPr>
        <p:cNvGrpSpPr/>
        <p:nvPr/>
      </p:nvGrpSpPr>
      <p:grpSpPr>
        <a:xfrm>
          <a:off x="0" y="0"/>
          <a:ext cx="0" cy="0"/>
          <a:chOff x="0" y="0"/>
          <a:chExt cx="0" cy="0"/>
        </a:xfrm>
      </p:grpSpPr>
      <p:grpSp>
        <p:nvGrpSpPr>
          <p:cNvPr id="326" name="Google Shape;326;p34">
            <a:extLst>
              <a:ext uri="{FF2B5EF4-FFF2-40B4-BE49-F238E27FC236}">
                <a16:creationId xmlns:a16="http://schemas.microsoft.com/office/drawing/2014/main" id="{33572F9D-8B17-BBC9-F327-62AEAA889419}"/>
              </a:ext>
            </a:extLst>
          </p:cNvPr>
          <p:cNvGrpSpPr/>
          <p:nvPr/>
        </p:nvGrpSpPr>
        <p:grpSpPr>
          <a:xfrm rot="5400000" flipH="1">
            <a:off x="642710" y="2353952"/>
            <a:ext cx="1923589" cy="4155628"/>
            <a:chOff x="7350442" y="2608992"/>
            <a:chExt cx="777239" cy="1673160"/>
          </a:xfrm>
        </p:grpSpPr>
        <p:sp>
          <p:nvSpPr>
            <p:cNvPr id="327" name="Google Shape;327;p34">
              <a:extLst>
                <a:ext uri="{FF2B5EF4-FFF2-40B4-BE49-F238E27FC236}">
                  <a16:creationId xmlns:a16="http://schemas.microsoft.com/office/drawing/2014/main" id="{815BE8CF-7326-7DB8-7DC5-C461564DC8B4}"/>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a:extLst>
                <a:ext uri="{FF2B5EF4-FFF2-40B4-BE49-F238E27FC236}">
                  <a16:creationId xmlns:a16="http://schemas.microsoft.com/office/drawing/2014/main" id="{B5752889-3DA0-0EF3-2FEB-FE3CFB495573}"/>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a:extLst>
                <a:ext uri="{FF2B5EF4-FFF2-40B4-BE49-F238E27FC236}">
                  <a16:creationId xmlns:a16="http://schemas.microsoft.com/office/drawing/2014/main" id="{51411139-3E8D-24F0-F8C0-CBC617B99EAA}"/>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a:extLst>
                <a:ext uri="{FF2B5EF4-FFF2-40B4-BE49-F238E27FC236}">
                  <a16:creationId xmlns:a16="http://schemas.microsoft.com/office/drawing/2014/main" id="{60BB9576-B1A1-C9F6-454C-F9A3F84AFC25}"/>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a:extLst>
                <a:ext uri="{FF2B5EF4-FFF2-40B4-BE49-F238E27FC236}">
                  <a16:creationId xmlns:a16="http://schemas.microsoft.com/office/drawing/2014/main" id="{DDCCA1DE-96DD-4136-AA3E-24D90CBD2095}"/>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a:extLst>
                <a:ext uri="{FF2B5EF4-FFF2-40B4-BE49-F238E27FC236}">
                  <a16:creationId xmlns:a16="http://schemas.microsoft.com/office/drawing/2014/main" id="{7EB3E240-24D2-CEF9-BF74-80C12BE65A1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a:extLst>
                <a:ext uri="{FF2B5EF4-FFF2-40B4-BE49-F238E27FC236}">
                  <a16:creationId xmlns:a16="http://schemas.microsoft.com/office/drawing/2014/main" id="{976E7A27-BC76-7323-E4FA-3F0124D2CE72}"/>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a:extLst>
                <a:ext uri="{FF2B5EF4-FFF2-40B4-BE49-F238E27FC236}">
                  <a16:creationId xmlns:a16="http://schemas.microsoft.com/office/drawing/2014/main" id="{14420EC8-87F5-375D-00B1-FE1AE7EB153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a:extLst>
              <a:ext uri="{FF2B5EF4-FFF2-40B4-BE49-F238E27FC236}">
                <a16:creationId xmlns:a16="http://schemas.microsoft.com/office/drawing/2014/main" id="{8E751B95-AB39-7E2D-9E7F-6DA44AFCC732}"/>
              </a:ext>
            </a:extLst>
          </p:cNvPr>
          <p:cNvGrpSpPr/>
          <p:nvPr/>
        </p:nvGrpSpPr>
        <p:grpSpPr>
          <a:xfrm rot="-5400000">
            <a:off x="6219010" y="-1200773"/>
            <a:ext cx="1923589" cy="4155628"/>
            <a:chOff x="7350442" y="2608992"/>
            <a:chExt cx="777239" cy="1673160"/>
          </a:xfrm>
        </p:grpSpPr>
        <p:sp>
          <p:nvSpPr>
            <p:cNvPr id="336" name="Google Shape;336;p34">
              <a:extLst>
                <a:ext uri="{FF2B5EF4-FFF2-40B4-BE49-F238E27FC236}">
                  <a16:creationId xmlns:a16="http://schemas.microsoft.com/office/drawing/2014/main" id="{75D70B01-65E2-6478-39E3-28573C3934A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a:extLst>
                <a:ext uri="{FF2B5EF4-FFF2-40B4-BE49-F238E27FC236}">
                  <a16:creationId xmlns:a16="http://schemas.microsoft.com/office/drawing/2014/main" id="{26425F6F-BE37-81C8-193D-F78B1A3715D2}"/>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a:extLst>
                <a:ext uri="{FF2B5EF4-FFF2-40B4-BE49-F238E27FC236}">
                  <a16:creationId xmlns:a16="http://schemas.microsoft.com/office/drawing/2014/main" id="{84D73222-2C01-0C0D-0ADB-4C528F923BC8}"/>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a:extLst>
                <a:ext uri="{FF2B5EF4-FFF2-40B4-BE49-F238E27FC236}">
                  <a16:creationId xmlns:a16="http://schemas.microsoft.com/office/drawing/2014/main" id="{198269A0-63E0-2C22-5C8E-8C6179A3EF53}"/>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a:extLst>
                <a:ext uri="{FF2B5EF4-FFF2-40B4-BE49-F238E27FC236}">
                  <a16:creationId xmlns:a16="http://schemas.microsoft.com/office/drawing/2014/main" id="{C77C41BE-6E41-9669-1126-34ADD26D6599}"/>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a:extLst>
                <a:ext uri="{FF2B5EF4-FFF2-40B4-BE49-F238E27FC236}">
                  <a16:creationId xmlns:a16="http://schemas.microsoft.com/office/drawing/2014/main" id="{5ED4A8F4-FB63-267F-3460-FDD6C2C0910A}"/>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a:extLst>
                <a:ext uri="{FF2B5EF4-FFF2-40B4-BE49-F238E27FC236}">
                  <a16:creationId xmlns:a16="http://schemas.microsoft.com/office/drawing/2014/main" id="{98B1075A-20E0-DB5B-5789-BAC734D53735}"/>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a:extLst>
                <a:ext uri="{FF2B5EF4-FFF2-40B4-BE49-F238E27FC236}">
                  <a16:creationId xmlns:a16="http://schemas.microsoft.com/office/drawing/2014/main" id="{669D7759-F23D-D367-D60B-9DDAB75B151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a:extLst>
              <a:ext uri="{FF2B5EF4-FFF2-40B4-BE49-F238E27FC236}">
                <a16:creationId xmlns:a16="http://schemas.microsoft.com/office/drawing/2014/main" id="{3AABD88B-EC9D-82C2-457D-E02DE6295E93}"/>
              </a:ext>
            </a:extLst>
          </p:cNvPr>
          <p:cNvSpPr/>
          <p:nvPr/>
        </p:nvSpPr>
        <p:spPr>
          <a:xfrm>
            <a:off x="3408004" y="1491605"/>
            <a:ext cx="5633491"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a:extLst>
              <a:ext uri="{FF2B5EF4-FFF2-40B4-BE49-F238E27FC236}">
                <a16:creationId xmlns:a16="http://schemas.microsoft.com/office/drawing/2014/main" id="{2D229E58-E79D-A489-04B2-8F2E8CB91029}"/>
              </a:ext>
            </a:extLst>
          </p:cNvPr>
          <p:cNvSpPr txBox="1">
            <a:spLocks noGrp="1"/>
          </p:cNvSpPr>
          <p:nvPr>
            <p:ph type="title"/>
          </p:nvPr>
        </p:nvSpPr>
        <p:spPr>
          <a:xfrm>
            <a:off x="4649604" y="1520971"/>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Conclusion</a:t>
            </a:r>
            <a:endParaRPr dirty="0"/>
          </a:p>
        </p:txBody>
      </p:sp>
      <p:sp>
        <p:nvSpPr>
          <p:cNvPr id="346" name="Google Shape;346;p34">
            <a:extLst>
              <a:ext uri="{FF2B5EF4-FFF2-40B4-BE49-F238E27FC236}">
                <a16:creationId xmlns:a16="http://schemas.microsoft.com/office/drawing/2014/main" id="{17D89D2D-54B4-E80A-385F-1CD078A3C05C}"/>
              </a:ext>
            </a:extLst>
          </p:cNvPr>
          <p:cNvSpPr txBox="1">
            <a:spLocks noGrp="1"/>
          </p:cNvSpPr>
          <p:nvPr>
            <p:ph type="subTitle" idx="1"/>
          </p:nvPr>
        </p:nvSpPr>
        <p:spPr>
          <a:xfrm>
            <a:off x="3738768" y="2871465"/>
            <a:ext cx="5179572" cy="1335600"/>
          </a:xfrm>
          <a:prstGeom prst="rect">
            <a:avLst/>
          </a:prstGeom>
        </p:spPr>
        <p:txBody>
          <a:bodyPr spcFirstLastPara="1" wrap="square" lIns="0" tIns="0" rIns="0" bIns="0" anchor="ctr" anchorCtr="0">
            <a:noAutofit/>
          </a:bodyPr>
          <a:lstStyle/>
          <a:p>
            <a:pPr marL="285750" lvl="0" indent="-285750" algn="l">
              <a:buFont typeface="Wingdings" panose="05000000000000000000" pitchFamily="2" charset="2"/>
              <a:buChar char="ü"/>
            </a:pPr>
            <a:r>
              <a:rPr lang="fr-FR" dirty="0"/>
              <a:t>Lecture et traitement de données capteurs (MPU60.</a:t>
            </a:r>
          </a:p>
          <a:p>
            <a:pPr marL="0" lvl="0" indent="0" algn="l"/>
            <a:endParaRPr lang="fr-FR" dirty="0"/>
          </a:p>
          <a:p>
            <a:pPr marL="285750" indent="-285750" algn="l">
              <a:buFont typeface="Wingdings" panose="05000000000000000000" pitchFamily="2" charset="2"/>
              <a:buChar char="ü"/>
            </a:pPr>
            <a:r>
              <a:rPr lang="fr-FR" dirty="0"/>
              <a:t>Programmation orientée objet en C++</a:t>
            </a:r>
          </a:p>
          <a:p>
            <a:pPr marL="285750" indent="-285750" algn="l">
              <a:buFont typeface="Wingdings" panose="05000000000000000000" pitchFamily="2" charset="2"/>
              <a:buChar char="ü"/>
            </a:pPr>
            <a:endParaRPr lang="fr-FR" dirty="0"/>
          </a:p>
          <a:p>
            <a:pPr marL="285750" indent="-285750" algn="l">
              <a:buFont typeface="Wingdings" panose="05000000000000000000" pitchFamily="2" charset="2"/>
              <a:buChar char="ü"/>
            </a:pPr>
            <a:r>
              <a:rPr lang="fr-FR" dirty="0"/>
              <a:t>Architecture robotique modulaire (bras articulé + véhicule mobile).</a:t>
            </a:r>
          </a:p>
          <a:p>
            <a:pPr marL="285750" indent="-285750" algn="l">
              <a:buFont typeface="Wingdings" panose="05000000000000000000" pitchFamily="2" charset="2"/>
              <a:buChar char="ü"/>
            </a:pPr>
            <a:endParaRPr lang="fr-FR" dirty="0"/>
          </a:p>
          <a:p>
            <a:pPr marL="285750" indent="-285750" algn="l">
              <a:buFont typeface="Wingdings" panose="05000000000000000000" pitchFamily="2" charset="2"/>
              <a:buChar char="ü"/>
            </a:pPr>
            <a:r>
              <a:rPr lang="fr-FR" dirty="0"/>
              <a:t>Conception mécanique intégrée et optimisée.</a:t>
            </a:r>
          </a:p>
          <a:p>
            <a:pPr marL="285750" indent="-285750">
              <a:buFont typeface="Wingdings" panose="05000000000000000000" pitchFamily="2" charset="2"/>
              <a:buChar char="ü"/>
            </a:pPr>
            <a:endParaRPr lang="fr-FR" dirty="0"/>
          </a:p>
          <a:p>
            <a:pPr marL="285750" lvl="0" indent="-285750">
              <a:buFont typeface="Wingdings" panose="05000000000000000000" pitchFamily="2" charset="2"/>
              <a:buChar char="ü"/>
            </a:pPr>
            <a:endParaRPr lang="fr-FR" dirty="0"/>
          </a:p>
        </p:txBody>
      </p:sp>
      <p:sp>
        <p:nvSpPr>
          <p:cNvPr id="2" name="ZoneTexte 1">
            <a:extLst>
              <a:ext uri="{FF2B5EF4-FFF2-40B4-BE49-F238E27FC236}">
                <a16:creationId xmlns:a16="http://schemas.microsoft.com/office/drawing/2014/main" id="{3BBB28DC-17D3-1FC7-FEDD-F6BE02154021}"/>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31</a:t>
            </a:r>
            <a:endParaRPr lang="en-US" dirty="0">
              <a:solidFill>
                <a:schemeClr val="tx1"/>
              </a:solidFill>
            </a:endParaRPr>
          </a:p>
        </p:txBody>
      </p:sp>
    </p:spTree>
    <p:extLst>
      <p:ext uri="{BB962C8B-B14F-4D97-AF65-F5344CB8AC3E}">
        <p14:creationId xmlns:p14="http://schemas.microsoft.com/office/powerpoint/2010/main" val="3397176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a:extLst>
            <a:ext uri="{FF2B5EF4-FFF2-40B4-BE49-F238E27FC236}">
              <a16:creationId xmlns:a16="http://schemas.microsoft.com/office/drawing/2014/main" id="{E18649F0-2470-57F4-FFA0-90DB1FAADB45}"/>
            </a:ext>
          </a:extLst>
        </p:cNvPr>
        <p:cNvGrpSpPr/>
        <p:nvPr/>
      </p:nvGrpSpPr>
      <p:grpSpPr>
        <a:xfrm>
          <a:off x="0" y="0"/>
          <a:ext cx="0" cy="0"/>
          <a:chOff x="0" y="0"/>
          <a:chExt cx="0" cy="0"/>
        </a:xfrm>
      </p:grpSpPr>
      <p:grpSp>
        <p:nvGrpSpPr>
          <p:cNvPr id="326" name="Google Shape;326;p34">
            <a:extLst>
              <a:ext uri="{FF2B5EF4-FFF2-40B4-BE49-F238E27FC236}">
                <a16:creationId xmlns:a16="http://schemas.microsoft.com/office/drawing/2014/main" id="{2DE66DAA-9542-80F0-499D-C5CA536A7E6F}"/>
              </a:ext>
            </a:extLst>
          </p:cNvPr>
          <p:cNvGrpSpPr/>
          <p:nvPr/>
        </p:nvGrpSpPr>
        <p:grpSpPr>
          <a:xfrm rot="5400000" flipH="1">
            <a:off x="642710" y="2353952"/>
            <a:ext cx="1923589" cy="4155628"/>
            <a:chOff x="7350442" y="2608992"/>
            <a:chExt cx="777239" cy="1673160"/>
          </a:xfrm>
        </p:grpSpPr>
        <p:sp>
          <p:nvSpPr>
            <p:cNvPr id="327" name="Google Shape;327;p34">
              <a:extLst>
                <a:ext uri="{FF2B5EF4-FFF2-40B4-BE49-F238E27FC236}">
                  <a16:creationId xmlns:a16="http://schemas.microsoft.com/office/drawing/2014/main" id="{658DC476-B509-B2BA-D949-B6207A88D4E5}"/>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a:extLst>
                <a:ext uri="{FF2B5EF4-FFF2-40B4-BE49-F238E27FC236}">
                  <a16:creationId xmlns:a16="http://schemas.microsoft.com/office/drawing/2014/main" id="{07B9EE27-91EE-9238-4EC9-CA390418A1E0}"/>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a:extLst>
                <a:ext uri="{FF2B5EF4-FFF2-40B4-BE49-F238E27FC236}">
                  <a16:creationId xmlns:a16="http://schemas.microsoft.com/office/drawing/2014/main" id="{EB6FCDD0-7D33-F8E7-5641-E6E8D2D6E4E6}"/>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a:extLst>
                <a:ext uri="{FF2B5EF4-FFF2-40B4-BE49-F238E27FC236}">
                  <a16:creationId xmlns:a16="http://schemas.microsoft.com/office/drawing/2014/main" id="{E99FF53B-78FB-5C0D-D90D-5F38DBB9F3F7}"/>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a:extLst>
                <a:ext uri="{FF2B5EF4-FFF2-40B4-BE49-F238E27FC236}">
                  <a16:creationId xmlns:a16="http://schemas.microsoft.com/office/drawing/2014/main" id="{A80A8C31-DB2C-DE63-F2E0-DDA61401303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a:extLst>
                <a:ext uri="{FF2B5EF4-FFF2-40B4-BE49-F238E27FC236}">
                  <a16:creationId xmlns:a16="http://schemas.microsoft.com/office/drawing/2014/main" id="{8D08ACC7-81B4-9FEF-DC21-43BC1B03B733}"/>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a:extLst>
                <a:ext uri="{FF2B5EF4-FFF2-40B4-BE49-F238E27FC236}">
                  <a16:creationId xmlns:a16="http://schemas.microsoft.com/office/drawing/2014/main" id="{8D5F28F1-212D-9112-DB88-2638DB719FA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a:extLst>
                <a:ext uri="{FF2B5EF4-FFF2-40B4-BE49-F238E27FC236}">
                  <a16:creationId xmlns:a16="http://schemas.microsoft.com/office/drawing/2014/main" id="{4E77B607-10D7-194B-9BE4-2B248E82D148}"/>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a:extLst>
              <a:ext uri="{FF2B5EF4-FFF2-40B4-BE49-F238E27FC236}">
                <a16:creationId xmlns:a16="http://schemas.microsoft.com/office/drawing/2014/main" id="{7980E571-CC41-A846-4300-AA8F7CCAAA43}"/>
              </a:ext>
            </a:extLst>
          </p:cNvPr>
          <p:cNvGrpSpPr/>
          <p:nvPr/>
        </p:nvGrpSpPr>
        <p:grpSpPr>
          <a:xfrm rot="-5400000">
            <a:off x="6219010" y="-1200773"/>
            <a:ext cx="1923589" cy="4155628"/>
            <a:chOff x="7350442" y="2608992"/>
            <a:chExt cx="777239" cy="1673160"/>
          </a:xfrm>
        </p:grpSpPr>
        <p:sp>
          <p:nvSpPr>
            <p:cNvPr id="336" name="Google Shape;336;p34">
              <a:extLst>
                <a:ext uri="{FF2B5EF4-FFF2-40B4-BE49-F238E27FC236}">
                  <a16:creationId xmlns:a16="http://schemas.microsoft.com/office/drawing/2014/main" id="{619AF3C5-BEE3-D8DC-B5A6-DADC5CD48E1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a:extLst>
                <a:ext uri="{FF2B5EF4-FFF2-40B4-BE49-F238E27FC236}">
                  <a16:creationId xmlns:a16="http://schemas.microsoft.com/office/drawing/2014/main" id="{9C39180E-C123-3615-091F-97D2E352785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a:extLst>
                <a:ext uri="{FF2B5EF4-FFF2-40B4-BE49-F238E27FC236}">
                  <a16:creationId xmlns:a16="http://schemas.microsoft.com/office/drawing/2014/main" id="{AE9CCADD-5C84-74AC-47D8-21FD3DC8DAE8}"/>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a:extLst>
                <a:ext uri="{FF2B5EF4-FFF2-40B4-BE49-F238E27FC236}">
                  <a16:creationId xmlns:a16="http://schemas.microsoft.com/office/drawing/2014/main" id="{72BB1276-0989-2D83-9126-3A44DF83B9BF}"/>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a:extLst>
                <a:ext uri="{FF2B5EF4-FFF2-40B4-BE49-F238E27FC236}">
                  <a16:creationId xmlns:a16="http://schemas.microsoft.com/office/drawing/2014/main" id="{F75E5E52-CF3E-064C-B1AA-3356DA528E0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a:extLst>
                <a:ext uri="{FF2B5EF4-FFF2-40B4-BE49-F238E27FC236}">
                  <a16:creationId xmlns:a16="http://schemas.microsoft.com/office/drawing/2014/main" id="{894BBDA5-AC67-A39C-CE84-D6F3406978BC}"/>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a:extLst>
                <a:ext uri="{FF2B5EF4-FFF2-40B4-BE49-F238E27FC236}">
                  <a16:creationId xmlns:a16="http://schemas.microsoft.com/office/drawing/2014/main" id="{A2D81BFC-B3EF-D249-AF80-09E1749673BA}"/>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a:extLst>
                <a:ext uri="{FF2B5EF4-FFF2-40B4-BE49-F238E27FC236}">
                  <a16:creationId xmlns:a16="http://schemas.microsoft.com/office/drawing/2014/main" id="{8AE693F4-F233-B92B-1D00-35CA69DA663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a:extLst>
              <a:ext uri="{FF2B5EF4-FFF2-40B4-BE49-F238E27FC236}">
                <a16:creationId xmlns:a16="http://schemas.microsoft.com/office/drawing/2014/main" id="{DFFD37AF-0B9F-2E48-89A3-79E52468B2A9}"/>
              </a:ext>
            </a:extLst>
          </p:cNvPr>
          <p:cNvSpPr/>
          <p:nvPr/>
        </p:nvSpPr>
        <p:spPr>
          <a:xfrm>
            <a:off x="1534600" y="1354870"/>
            <a:ext cx="5633491"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a:extLst>
              <a:ext uri="{FF2B5EF4-FFF2-40B4-BE49-F238E27FC236}">
                <a16:creationId xmlns:a16="http://schemas.microsoft.com/office/drawing/2014/main" id="{7E9B1286-6492-A37D-4A7E-E2C656B9ED00}"/>
              </a:ext>
            </a:extLst>
          </p:cNvPr>
          <p:cNvSpPr txBox="1">
            <a:spLocks noGrp="1"/>
          </p:cNvSpPr>
          <p:nvPr>
            <p:ph type="title"/>
          </p:nvPr>
        </p:nvSpPr>
        <p:spPr>
          <a:xfrm>
            <a:off x="2672395" y="2737958"/>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Merci !!</a:t>
            </a:r>
            <a:endParaRPr dirty="0"/>
          </a:p>
        </p:txBody>
      </p:sp>
      <p:sp>
        <p:nvSpPr>
          <p:cNvPr id="346" name="Google Shape;346;p34">
            <a:extLst>
              <a:ext uri="{FF2B5EF4-FFF2-40B4-BE49-F238E27FC236}">
                <a16:creationId xmlns:a16="http://schemas.microsoft.com/office/drawing/2014/main" id="{F2B89D98-A8C7-4A9A-B80D-FA9A5BA4ACB6}"/>
              </a:ext>
            </a:extLst>
          </p:cNvPr>
          <p:cNvSpPr txBox="1">
            <a:spLocks noGrp="1"/>
          </p:cNvSpPr>
          <p:nvPr>
            <p:ph type="subTitle" idx="1"/>
          </p:nvPr>
        </p:nvSpPr>
        <p:spPr>
          <a:xfrm>
            <a:off x="3761806" y="3292222"/>
            <a:ext cx="5179572" cy="1335600"/>
          </a:xfrm>
          <a:prstGeom prst="rect">
            <a:avLst/>
          </a:prstGeom>
        </p:spPr>
        <p:txBody>
          <a:bodyPr spcFirstLastPara="1" wrap="square" lIns="0" tIns="0" rIns="0" bIns="0" anchor="ctr" anchorCtr="0">
            <a:noAutofit/>
          </a:bodyPr>
          <a:lstStyle/>
          <a:p>
            <a:pPr marL="0" lvl="0" indent="0" algn="l"/>
            <a:r>
              <a:rPr lang="fr-FR" dirty="0"/>
              <a:t>TEAM - IMSP</a:t>
            </a:r>
          </a:p>
          <a:p>
            <a:pPr marL="0" indent="0"/>
            <a:endParaRPr lang="fr-FR" dirty="0"/>
          </a:p>
          <a:p>
            <a:pPr marL="285750" lvl="0" indent="-285750">
              <a:buFont typeface="Wingdings" panose="05000000000000000000" pitchFamily="2" charset="2"/>
              <a:buChar char="ü"/>
            </a:pPr>
            <a:endParaRPr lang="fr-FR" dirty="0"/>
          </a:p>
        </p:txBody>
      </p:sp>
      <p:sp>
        <p:nvSpPr>
          <p:cNvPr id="2" name="ZoneTexte 1">
            <a:extLst>
              <a:ext uri="{FF2B5EF4-FFF2-40B4-BE49-F238E27FC236}">
                <a16:creationId xmlns:a16="http://schemas.microsoft.com/office/drawing/2014/main" id="{3DB3FE62-FF5D-A224-7EC5-1E7C8221D9CA}"/>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32</a:t>
            </a:r>
            <a:endParaRPr lang="en-US" dirty="0">
              <a:solidFill>
                <a:schemeClr val="tx1"/>
              </a:solidFill>
            </a:endParaRPr>
          </a:p>
        </p:txBody>
      </p:sp>
    </p:spTree>
    <p:extLst>
      <p:ext uri="{BB962C8B-B14F-4D97-AF65-F5344CB8AC3E}">
        <p14:creationId xmlns:p14="http://schemas.microsoft.com/office/powerpoint/2010/main" val="138314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a:extLst>
            <a:ext uri="{FF2B5EF4-FFF2-40B4-BE49-F238E27FC236}">
              <a16:creationId xmlns:a16="http://schemas.microsoft.com/office/drawing/2014/main" id="{C29B5C62-EC02-3642-95CE-896047435B3A}"/>
            </a:ext>
          </a:extLst>
        </p:cNvPr>
        <p:cNvGrpSpPr/>
        <p:nvPr/>
      </p:nvGrpSpPr>
      <p:grpSpPr>
        <a:xfrm>
          <a:off x="0" y="0"/>
          <a:ext cx="0" cy="0"/>
          <a:chOff x="0" y="0"/>
          <a:chExt cx="0" cy="0"/>
        </a:xfrm>
      </p:grpSpPr>
      <p:sp>
        <p:nvSpPr>
          <p:cNvPr id="548" name="Google Shape;548;p40">
            <a:extLst>
              <a:ext uri="{FF2B5EF4-FFF2-40B4-BE49-F238E27FC236}">
                <a16:creationId xmlns:a16="http://schemas.microsoft.com/office/drawing/2014/main" id="{18499A04-11A2-61A3-A9C6-51335A62CF49}"/>
              </a:ext>
            </a:extLst>
          </p:cNvPr>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a:extLst>
              <a:ext uri="{FF2B5EF4-FFF2-40B4-BE49-F238E27FC236}">
                <a16:creationId xmlns:a16="http://schemas.microsoft.com/office/drawing/2014/main" id="{BA60950F-2778-5197-D034-5F9486393D4E}"/>
              </a:ext>
            </a:extLst>
          </p:cNvPr>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ELECTRONIQUE</a:t>
            </a:r>
            <a:endParaRPr dirty="0">
              <a:solidFill>
                <a:schemeClr val="accent1"/>
              </a:solidFill>
            </a:endParaRPr>
          </a:p>
          <a:p>
            <a:pPr marL="0" lvl="0" indent="0" algn="l" rtl="0">
              <a:spcBef>
                <a:spcPts val="0"/>
              </a:spcBef>
              <a:spcAft>
                <a:spcPts val="0"/>
              </a:spcAft>
              <a:buNone/>
            </a:pPr>
            <a:endParaRPr dirty="0"/>
          </a:p>
        </p:txBody>
      </p:sp>
      <p:sp>
        <p:nvSpPr>
          <p:cNvPr id="550" name="Google Shape;550;p40">
            <a:extLst>
              <a:ext uri="{FF2B5EF4-FFF2-40B4-BE49-F238E27FC236}">
                <a16:creationId xmlns:a16="http://schemas.microsoft.com/office/drawing/2014/main" id="{D8362E0B-C78F-F608-A16A-D233BBE5D847}"/>
              </a:ext>
            </a:extLst>
          </p:cNvPr>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latin typeface="Oswald ExtraLight"/>
                <a:ea typeface="Oswald ExtraLight"/>
                <a:cs typeface="Oswald ExtraLight"/>
                <a:sym typeface="Oswald ExtraLight"/>
              </a:rPr>
              <a:t>02</a:t>
            </a:r>
            <a:r>
              <a:rPr lang="en" dirty="0"/>
              <a:t>.</a:t>
            </a:r>
            <a:endParaRPr dirty="0"/>
          </a:p>
        </p:txBody>
      </p:sp>
      <p:sp>
        <p:nvSpPr>
          <p:cNvPr id="551" name="Google Shape;551;p40">
            <a:extLst>
              <a:ext uri="{FF2B5EF4-FFF2-40B4-BE49-F238E27FC236}">
                <a16:creationId xmlns:a16="http://schemas.microsoft.com/office/drawing/2014/main" id="{5BCE609E-DD72-7714-D2F2-A7164FCB75B1}"/>
              </a:ext>
            </a:extLst>
          </p:cNvPr>
          <p:cNvSpPr txBox="1">
            <a:spLocks noGrp="1"/>
          </p:cNvSpPr>
          <p:nvPr>
            <p:ph type="subTitle" idx="1"/>
          </p:nvPr>
        </p:nvSpPr>
        <p:spPr>
          <a:xfrm>
            <a:off x="4572000" y="2547894"/>
            <a:ext cx="3902529" cy="465300"/>
          </a:xfrm>
          <a:prstGeom prst="rect">
            <a:avLst/>
          </a:prstGeom>
        </p:spPr>
        <p:txBody>
          <a:bodyPr spcFirstLastPara="1" wrap="square" lIns="0" tIns="0" rIns="0" bIns="0" anchor="t" anchorCtr="0">
            <a:noAutofit/>
          </a:bodyPr>
          <a:lstStyle/>
          <a:p>
            <a:pPr marL="0" lvl="0" indent="0" algn="ctr"/>
            <a:r>
              <a:rPr lang="fr-FR" sz="1600" dirty="0">
                <a:solidFill>
                  <a:schemeClr val="tx1"/>
                </a:solidFill>
              </a:rPr>
              <a:t>Test input : Gyroscope et accéléromètre</a:t>
            </a:r>
            <a:endParaRPr dirty="0">
              <a:solidFill>
                <a:schemeClr val="tx1"/>
              </a:solidFill>
            </a:endParaRPr>
          </a:p>
        </p:txBody>
      </p:sp>
      <p:pic>
        <p:nvPicPr>
          <p:cNvPr id="552" name="Google Shape;552;p40">
            <a:extLst>
              <a:ext uri="{FF2B5EF4-FFF2-40B4-BE49-F238E27FC236}">
                <a16:creationId xmlns:a16="http://schemas.microsoft.com/office/drawing/2014/main" id="{9B881F8E-3191-FC1A-0692-DB19B31B66CF}"/>
              </a:ext>
            </a:extLst>
          </p:cNvPr>
          <p:cNvPicPr preferRelativeResize="0"/>
          <p:nvPr/>
        </p:nvPicPr>
        <p:blipFill>
          <a:blip r:embed="rId3"/>
          <a:srcRect t="19937" b="19937"/>
          <a:stretch/>
        </p:blipFill>
        <p:spPr>
          <a:xfrm>
            <a:off x="795300"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
        <p:nvSpPr>
          <p:cNvPr id="2" name="ZoneTexte 1">
            <a:extLst>
              <a:ext uri="{FF2B5EF4-FFF2-40B4-BE49-F238E27FC236}">
                <a16:creationId xmlns:a16="http://schemas.microsoft.com/office/drawing/2014/main" id="{8778E39F-8E18-9A9C-E1D4-724DC72FB2BC}"/>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2</a:t>
            </a:r>
            <a:endParaRPr lang="en-US" dirty="0">
              <a:solidFill>
                <a:schemeClr val="tx1"/>
              </a:solidFill>
            </a:endParaRPr>
          </a:p>
        </p:txBody>
      </p:sp>
    </p:spTree>
    <p:extLst>
      <p:ext uri="{BB962C8B-B14F-4D97-AF65-F5344CB8AC3E}">
        <p14:creationId xmlns:p14="http://schemas.microsoft.com/office/powerpoint/2010/main" val="284150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504" y="379326"/>
            <a:ext cx="9143997"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tx1"/>
                </a:solidFill>
              </a:rPr>
              <a:t>PLAN</a:t>
            </a:r>
            <a:endParaRPr dirty="0">
              <a:solidFill>
                <a:schemeClr val="tx1"/>
              </a:solidFill>
            </a:endParaRPr>
          </a:p>
        </p:txBody>
      </p:sp>
      <p:cxnSp>
        <p:nvCxnSpPr>
          <p:cNvPr id="2152" name="Google Shape;2152;p42"/>
          <p:cNvCxnSpPr>
            <a:cxnSpLocks/>
            <a:stCxn id="2153" idx="7"/>
            <a:endCxn id="2154" idx="3"/>
          </p:cNvCxnSpPr>
          <p:nvPr/>
        </p:nvCxnSpPr>
        <p:spPr>
          <a:xfrm rot="10800000" flipH="1">
            <a:off x="3041069"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a:cxnSpLocks/>
            <a:stCxn id="2154" idx="5"/>
            <a:endCxn id="2156" idx="1"/>
          </p:cNvCxnSpPr>
          <p:nvPr/>
        </p:nvCxnSpPr>
        <p:spPr>
          <a:xfrm>
            <a:off x="5049725" y="2720038"/>
            <a:ext cx="13347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2224474"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1939920"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6244271"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5956507"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txBox="1">
            <a:spLocks noGrp="1"/>
          </p:cNvSpPr>
          <p:nvPr>
            <p:ph type="title" idx="4294967295"/>
          </p:nvPr>
        </p:nvSpPr>
        <p:spPr>
          <a:xfrm>
            <a:off x="1856224"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Présentation &amp; Fonctionnalités</a:t>
            </a:r>
            <a:endParaRPr sz="2200" dirty="0"/>
          </a:p>
        </p:txBody>
      </p:sp>
      <p:sp>
        <p:nvSpPr>
          <p:cNvPr id="2164" name="Google Shape;2164;p42"/>
          <p:cNvSpPr txBox="1">
            <a:spLocks noGrp="1"/>
          </p:cNvSpPr>
          <p:nvPr>
            <p:ph type="title" idx="4294967295"/>
          </p:nvPr>
        </p:nvSpPr>
        <p:spPr>
          <a:xfrm>
            <a:off x="5873037"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Résultats </a:t>
            </a:r>
            <a:endParaRPr sz="2200" dirty="0"/>
          </a:p>
        </p:txBody>
      </p:sp>
      <p:sp>
        <p:nvSpPr>
          <p:cNvPr id="2154" name="Google Shape;2154;p42"/>
          <p:cNvSpPr/>
          <p:nvPr/>
        </p:nvSpPr>
        <p:spPr>
          <a:xfrm>
            <a:off x="4233131"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02</a:t>
            </a:r>
            <a:endParaRPr sz="3000" dirty="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3948597"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txBox="1">
            <a:spLocks noGrp="1"/>
          </p:cNvSpPr>
          <p:nvPr>
            <p:ph type="title" idx="4294967295"/>
          </p:nvPr>
        </p:nvSpPr>
        <p:spPr>
          <a:xfrm>
            <a:off x="3865631"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Montage &amp; Implémentation</a:t>
            </a:r>
            <a:endParaRPr sz="2200" dirty="0"/>
          </a:p>
        </p:txBody>
      </p:sp>
      <p:grpSp>
        <p:nvGrpSpPr>
          <p:cNvPr id="2171" name="Google Shape;2171;p42"/>
          <p:cNvGrpSpPr/>
          <p:nvPr/>
        </p:nvGrpSpPr>
        <p:grpSpPr>
          <a:xfrm rot="5400000" flipH="1">
            <a:off x="6588548" y="-1343276"/>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6F88E8CF-B6A4-D1BA-E871-6CC076C2FF56}"/>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82C37FAA-E478-FC95-5E97-4A7DF14F7E0B}"/>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A258D87F-83C1-1FD3-1621-EDE7BED4820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0F86C380-1D37-C852-4E56-E0A49539025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E2DF76AE-15DD-7B3F-9700-006BB49C7142}"/>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25AE6EA5-9ABC-46D1-5996-DC225334BA9A}"/>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8435E2A0-9B8E-8ADC-DFF6-024A9BE36E7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CFE47159-8CD8-9C42-DF4B-BAE084C1011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18A48C5E-F9DF-F3C8-537F-ECA008DD2BD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ACB229E4-CFFE-426C-F9B8-7660CB3C52C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62C8A4B6-1367-A4F4-8051-D47A4ADC44C7}"/>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E7E4000A-6F86-3ED3-898A-24F83B4BC204}"/>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fr-FR" dirty="0"/>
              <a:t>Étude de l’orientation d’un objet dans l’espace</a:t>
            </a:r>
          </a:p>
          <a:p>
            <a:endParaRPr lang="fr-FR" dirty="0"/>
          </a:p>
          <a:p>
            <a:r>
              <a:rPr lang="fr-FR" dirty="0"/>
              <a:t>Utilisation d’un capteur gyroscope + accéléromètre</a:t>
            </a:r>
          </a:p>
          <a:p>
            <a:endParaRPr lang="fr-FR" dirty="0"/>
          </a:p>
          <a:p>
            <a:r>
              <a:rPr lang="fr-FR" dirty="0"/>
              <a:t>Affichage des données sur écran LCD via Arduino</a:t>
            </a:r>
          </a:p>
        </p:txBody>
      </p:sp>
      <p:sp>
        <p:nvSpPr>
          <p:cNvPr id="2" name="Google Shape;360;p35">
            <a:extLst>
              <a:ext uri="{FF2B5EF4-FFF2-40B4-BE49-F238E27FC236}">
                <a16:creationId xmlns:a16="http://schemas.microsoft.com/office/drawing/2014/main" id="{2ED1AB34-033B-9111-742E-3B58348FD079}"/>
              </a:ext>
            </a:extLst>
          </p:cNvPr>
          <p:cNvSpPr txBox="1">
            <a:spLocks/>
          </p:cNvSpPr>
          <p:nvPr/>
        </p:nvSpPr>
        <p:spPr>
          <a:xfrm>
            <a:off x="-661013" y="1101550"/>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sz="2800" dirty="0">
                <a:solidFill>
                  <a:schemeClr val="tx1"/>
                </a:solidFill>
              </a:rPr>
              <a:t>Présentation</a:t>
            </a:r>
            <a:endParaRPr lang="en-US" sz="2800" dirty="0">
              <a:solidFill>
                <a:schemeClr val="tx1"/>
              </a:solidFill>
            </a:endParaRPr>
          </a:p>
        </p:txBody>
      </p:sp>
      <p:sp>
        <p:nvSpPr>
          <p:cNvPr id="3" name="ZoneTexte 2">
            <a:extLst>
              <a:ext uri="{FF2B5EF4-FFF2-40B4-BE49-F238E27FC236}">
                <a16:creationId xmlns:a16="http://schemas.microsoft.com/office/drawing/2014/main" id="{64AF3340-73DF-036F-9E72-643EFBF51664}"/>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3</a:t>
            </a:r>
            <a:endParaRPr lang="en-US" dirty="0">
              <a:solidFill>
                <a:schemeClr val="tx1"/>
              </a:solidFill>
            </a:endParaRPr>
          </a:p>
        </p:txBody>
      </p:sp>
    </p:spTree>
    <p:extLst>
      <p:ext uri="{BB962C8B-B14F-4D97-AF65-F5344CB8AC3E}">
        <p14:creationId xmlns:p14="http://schemas.microsoft.com/office/powerpoint/2010/main" val="173031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5FA0969F-2262-7161-05FB-0CBA21F35CD9}"/>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F3336288-EDF2-FCFC-F6FB-990691165300}"/>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DC8CF29B-32E1-E521-7597-FC208AE2261C}"/>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B97AB65F-8CED-1326-EFF8-1930389B34E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CAC69EDB-1316-D3FD-1F28-1F3D14DC538E}"/>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FB0561A7-CCA4-11FB-5E40-EE758308DA63}"/>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860FDE79-1005-13DC-CE2C-22979EF11DBC}"/>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E018E844-97F2-D5B8-CAA4-D0042CA5A2E8}"/>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79B8E32D-593B-05F6-4439-F4FB97B8BEF8}"/>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5BA24C59-1EF3-A231-9703-257B1DB245E9}"/>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CB6004A3-31C6-CA6D-4454-E0C2A23951F1}"/>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B6D01BB2-60CD-E17D-B3DF-F7E670CB6EDE}"/>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en-US" dirty="0"/>
              <a:t>3 axes </a:t>
            </a:r>
            <a:r>
              <a:rPr lang="en-US" dirty="0" err="1"/>
              <a:t>d’accélération</a:t>
            </a:r>
            <a:r>
              <a:rPr lang="en-US" dirty="0"/>
              <a:t> </a:t>
            </a:r>
            <a:r>
              <a:rPr lang="en-US" dirty="0" err="1"/>
              <a:t>linéaire</a:t>
            </a:r>
            <a:endParaRPr lang="en-US" dirty="0"/>
          </a:p>
          <a:p>
            <a:endParaRPr lang="en-US" dirty="0"/>
          </a:p>
          <a:p>
            <a:r>
              <a:rPr lang="fr-FR" dirty="0"/>
              <a:t>3 axes de vitesse angulaire (gyroscope)</a:t>
            </a:r>
          </a:p>
          <a:p>
            <a:endParaRPr lang="fr-FR" dirty="0"/>
          </a:p>
          <a:p>
            <a:r>
              <a:rPr lang="en-US" dirty="0"/>
              <a:t>Communication via I2C</a:t>
            </a:r>
            <a:endParaRPr lang="fr-FR" dirty="0"/>
          </a:p>
          <a:p>
            <a:pPr marL="139700" indent="0">
              <a:buNone/>
            </a:pPr>
            <a:endParaRPr lang="fr-FR" dirty="0"/>
          </a:p>
        </p:txBody>
      </p:sp>
      <p:sp>
        <p:nvSpPr>
          <p:cNvPr id="2" name="Google Shape;360;p35">
            <a:extLst>
              <a:ext uri="{FF2B5EF4-FFF2-40B4-BE49-F238E27FC236}">
                <a16:creationId xmlns:a16="http://schemas.microsoft.com/office/drawing/2014/main" id="{7F16F558-2538-B906-5EF1-E3CA3E55B28B}"/>
              </a:ext>
            </a:extLst>
          </p:cNvPr>
          <p:cNvSpPr txBox="1">
            <a:spLocks/>
          </p:cNvSpPr>
          <p:nvPr/>
        </p:nvSpPr>
        <p:spPr>
          <a:xfrm>
            <a:off x="558933" y="1057557"/>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err="1"/>
              <a:t>Fonctionnement</a:t>
            </a:r>
            <a:r>
              <a:rPr lang="en-US" sz="2800" dirty="0"/>
              <a:t> du </a:t>
            </a:r>
            <a:r>
              <a:rPr lang="en-US" sz="2800" dirty="0" err="1"/>
              <a:t>capteur</a:t>
            </a:r>
            <a:r>
              <a:rPr lang="en-US" sz="2800" dirty="0"/>
              <a:t> MPU6050</a:t>
            </a:r>
            <a:endParaRPr lang="en-US" sz="2800" dirty="0">
              <a:solidFill>
                <a:schemeClr val="tx1"/>
              </a:solidFill>
            </a:endParaRPr>
          </a:p>
        </p:txBody>
      </p:sp>
      <p:pic>
        <p:nvPicPr>
          <p:cNvPr id="4098" name="Picture 2">
            <a:extLst>
              <a:ext uri="{FF2B5EF4-FFF2-40B4-BE49-F238E27FC236}">
                <a16:creationId xmlns:a16="http://schemas.microsoft.com/office/drawing/2014/main" id="{7B0CD6F2-2B02-A21F-CBA4-6549787CB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698" y="855414"/>
            <a:ext cx="2634047" cy="23465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A790640-80CB-E780-0999-18571445633B}"/>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2149435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09EE978-913B-2CC4-637E-7CC0B05B334B}"/>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1D2D8EAA-B005-E84D-4095-A03D493B0F03}"/>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BD11FE3D-87DB-D00C-0453-F6A5DB0A17CE}"/>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4582192A-0010-FEAF-00AC-9FDF484952D3}"/>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BF1D538F-3CC3-B15F-36FF-6DD89443D6BD}"/>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0040330F-C0EE-37A5-6CA8-5C9E2DAFD1E4}"/>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93F02B54-74F4-EF45-CC09-2D68B26A726D}"/>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FAC52924-B531-3204-22E4-E07F32D776D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59EE8F2E-2AAD-CEBF-42F5-6E17E52ED2AB}"/>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49A8737F-6036-5372-8168-F52C61A27A4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A9D16B66-FA99-870F-D754-2DB32CFCF56C}"/>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A55723C0-B5DD-A260-296F-D03F53E2798D}"/>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en-US" dirty="0"/>
              <a:t>Masse </a:t>
            </a:r>
            <a:r>
              <a:rPr lang="en-US" dirty="0" err="1"/>
              <a:t>sismique</a:t>
            </a:r>
            <a:r>
              <a:rPr lang="en-US" dirty="0"/>
              <a:t> </a:t>
            </a:r>
            <a:r>
              <a:rPr lang="en-US" dirty="0" err="1"/>
              <a:t>suspendue</a:t>
            </a:r>
            <a:endParaRPr lang="en-US" dirty="0"/>
          </a:p>
          <a:p>
            <a:endParaRPr lang="en-US" dirty="0"/>
          </a:p>
          <a:p>
            <a:r>
              <a:rPr lang="en-US" dirty="0"/>
              <a:t>Variation de </a:t>
            </a:r>
            <a:r>
              <a:rPr lang="en-US" dirty="0" err="1"/>
              <a:t>capacité</a:t>
            </a:r>
            <a:r>
              <a:rPr lang="en-US" dirty="0"/>
              <a:t> : acceleration</a:t>
            </a:r>
          </a:p>
          <a:p>
            <a:endParaRPr lang="fr-FR" dirty="0"/>
          </a:p>
          <a:p>
            <a:r>
              <a:rPr lang="fr-FR" dirty="0"/>
              <a:t>Axes X, Y, Z mesurés indépendamment</a:t>
            </a:r>
          </a:p>
          <a:p>
            <a:pPr marL="139700" indent="0">
              <a:buNone/>
            </a:pPr>
            <a:endParaRPr lang="fr-FR" dirty="0"/>
          </a:p>
        </p:txBody>
      </p:sp>
      <p:sp>
        <p:nvSpPr>
          <p:cNvPr id="2" name="Google Shape;360;p35">
            <a:extLst>
              <a:ext uri="{FF2B5EF4-FFF2-40B4-BE49-F238E27FC236}">
                <a16:creationId xmlns:a16="http://schemas.microsoft.com/office/drawing/2014/main" id="{EC9A6D83-FB93-098E-3B55-7C319E779142}"/>
              </a:ext>
            </a:extLst>
          </p:cNvPr>
          <p:cNvSpPr txBox="1">
            <a:spLocks/>
          </p:cNvSpPr>
          <p:nvPr/>
        </p:nvSpPr>
        <p:spPr>
          <a:xfrm>
            <a:off x="-740478"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err="1"/>
              <a:t>L’accéléromètre</a:t>
            </a:r>
            <a:endParaRPr lang="en-US" sz="2800" dirty="0">
              <a:solidFill>
                <a:schemeClr val="tx1"/>
              </a:solidFill>
            </a:endParaRPr>
          </a:p>
        </p:txBody>
      </p:sp>
      <p:pic>
        <p:nvPicPr>
          <p:cNvPr id="5122" name="Picture 2">
            <a:extLst>
              <a:ext uri="{FF2B5EF4-FFF2-40B4-BE49-F238E27FC236}">
                <a16:creationId xmlns:a16="http://schemas.microsoft.com/office/drawing/2014/main" id="{1068DD07-393C-0691-E35A-324497732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33" y="2349961"/>
            <a:ext cx="3694364" cy="23576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D8DD7FA-148A-C2BA-AC87-23067BC47A27}"/>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5</a:t>
            </a:r>
            <a:endParaRPr lang="en-US" dirty="0">
              <a:solidFill>
                <a:schemeClr val="tx1"/>
              </a:solidFill>
            </a:endParaRPr>
          </a:p>
        </p:txBody>
      </p:sp>
    </p:spTree>
    <p:extLst>
      <p:ext uri="{BB962C8B-B14F-4D97-AF65-F5344CB8AC3E}">
        <p14:creationId xmlns:p14="http://schemas.microsoft.com/office/powerpoint/2010/main" val="173234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991AFE9C-8C06-FC31-64CC-E575194C97BA}"/>
            </a:ext>
          </a:extLst>
        </p:cNvPr>
        <p:cNvGrpSpPr/>
        <p:nvPr/>
      </p:nvGrpSpPr>
      <p:grpSpPr>
        <a:xfrm>
          <a:off x="0" y="0"/>
          <a:ext cx="0" cy="0"/>
          <a:chOff x="0" y="0"/>
          <a:chExt cx="0" cy="0"/>
        </a:xfrm>
      </p:grpSpPr>
      <p:grpSp>
        <p:nvGrpSpPr>
          <p:cNvPr id="351" name="Google Shape;351;p35">
            <a:extLst>
              <a:ext uri="{FF2B5EF4-FFF2-40B4-BE49-F238E27FC236}">
                <a16:creationId xmlns:a16="http://schemas.microsoft.com/office/drawing/2014/main" id="{95B1E353-5595-6B24-4E75-91B1C807BBE4}"/>
              </a:ext>
            </a:extLst>
          </p:cNvPr>
          <p:cNvGrpSpPr/>
          <p:nvPr/>
        </p:nvGrpSpPr>
        <p:grpSpPr>
          <a:xfrm rot="5400000">
            <a:off x="6657806" y="2004329"/>
            <a:ext cx="2029371" cy="4383847"/>
            <a:chOff x="7350442" y="2608992"/>
            <a:chExt cx="777239" cy="1673160"/>
          </a:xfrm>
        </p:grpSpPr>
        <p:sp>
          <p:nvSpPr>
            <p:cNvPr id="352" name="Google Shape;352;p35">
              <a:extLst>
                <a:ext uri="{FF2B5EF4-FFF2-40B4-BE49-F238E27FC236}">
                  <a16:creationId xmlns:a16="http://schemas.microsoft.com/office/drawing/2014/main" id="{1708050E-177F-1031-230C-4BCF02D63478}"/>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a:extLst>
                <a:ext uri="{FF2B5EF4-FFF2-40B4-BE49-F238E27FC236}">
                  <a16:creationId xmlns:a16="http://schemas.microsoft.com/office/drawing/2014/main" id="{DC45024E-4E8D-04A6-F117-24C5073B3236}"/>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a:extLst>
                <a:ext uri="{FF2B5EF4-FFF2-40B4-BE49-F238E27FC236}">
                  <a16:creationId xmlns:a16="http://schemas.microsoft.com/office/drawing/2014/main" id="{8E4F2C99-651E-CC6F-0E64-5079FB044C89}"/>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a:extLst>
                <a:ext uri="{FF2B5EF4-FFF2-40B4-BE49-F238E27FC236}">
                  <a16:creationId xmlns:a16="http://schemas.microsoft.com/office/drawing/2014/main" id="{7256C1C3-1735-CA2A-2491-4C3257229640}"/>
                </a:ext>
              </a:extLst>
            </p:cNvPr>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a:extLst>
                <a:ext uri="{FF2B5EF4-FFF2-40B4-BE49-F238E27FC236}">
                  <a16:creationId xmlns:a16="http://schemas.microsoft.com/office/drawing/2014/main" id="{05816B01-7343-573B-A91F-FA35FCDA470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a:extLst>
                <a:ext uri="{FF2B5EF4-FFF2-40B4-BE49-F238E27FC236}">
                  <a16:creationId xmlns:a16="http://schemas.microsoft.com/office/drawing/2014/main" id="{83683D27-1740-FB0A-6F7E-146DA08D59EF}"/>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a:extLst>
                <a:ext uri="{FF2B5EF4-FFF2-40B4-BE49-F238E27FC236}">
                  <a16:creationId xmlns:a16="http://schemas.microsoft.com/office/drawing/2014/main" id="{2EEE614B-F4AC-817E-E3D3-A7DA07977EE0}"/>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a:extLst>
                <a:ext uri="{FF2B5EF4-FFF2-40B4-BE49-F238E27FC236}">
                  <a16:creationId xmlns:a16="http://schemas.microsoft.com/office/drawing/2014/main" id="{E8D925BA-68A3-A5AB-938B-FF4C1D1F96E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a:extLst>
              <a:ext uri="{FF2B5EF4-FFF2-40B4-BE49-F238E27FC236}">
                <a16:creationId xmlns:a16="http://schemas.microsoft.com/office/drawing/2014/main" id="{7929031A-81B9-4C30-5B50-2DAE3A001585}"/>
              </a:ext>
            </a:extLst>
          </p:cNvPr>
          <p:cNvSpPr txBox="1">
            <a:spLocks noGrp="1"/>
          </p:cNvSpPr>
          <p:nvPr>
            <p:ph type="title"/>
          </p:nvPr>
        </p:nvSpPr>
        <p:spPr>
          <a:xfrm>
            <a:off x="1820003" y="218301"/>
            <a:ext cx="5503993"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Présentation &amp; Fonctionnalités</a:t>
            </a:r>
            <a:endParaRPr dirty="0">
              <a:solidFill>
                <a:schemeClr val="accent1"/>
              </a:solidFill>
            </a:endParaRPr>
          </a:p>
        </p:txBody>
      </p:sp>
      <p:sp>
        <p:nvSpPr>
          <p:cNvPr id="361" name="Google Shape;361;p35">
            <a:extLst>
              <a:ext uri="{FF2B5EF4-FFF2-40B4-BE49-F238E27FC236}">
                <a16:creationId xmlns:a16="http://schemas.microsoft.com/office/drawing/2014/main" id="{2B9A0E29-7E93-1A5C-ADB2-380A40A79EC0}"/>
              </a:ext>
            </a:extLst>
          </p:cNvPr>
          <p:cNvSpPr txBox="1">
            <a:spLocks noGrp="1"/>
          </p:cNvSpPr>
          <p:nvPr>
            <p:ph type="body" idx="1"/>
          </p:nvPr>
        </p:nvSpPr>
        <p:spPr>
          <a:xfrm>
            <a:off x="922358" y="1784164"/>
            <a:ext cx="5184364" cy="2859060"/>
          </a:xfrm>
          <a:prstGeom prst="rect">
            <a:avLst/>
          </a:prstGeom>
        </p:spPr>
        <p:txBody>
          <a:bodyPr spcFirstLastPara="1" wrap="square" lIns="0" tIns="0" rIns="0" bIns="0" anchor="t" anchorCtr="0">
            <a:noAutofit/>
          </a:bodyPr>
          <a:lstStyle/>
          <a:p>
            <a:pPr marL="139700" indent="0">
              <a:buNone/>
            </a:pPr>
            <a:endParaRPr lang="en-US" dirty="0"/>
          </a:p>
          <a:p>
            <a:r>
              <a:rPr lang="en-US" dirty="0" err="1"/>
              <a:t>Utilise</a:t>
            </a:r>
            <a:r>
              <a:rPr lang="en-US" dirty="0"/>
              <a:t> </a:t>
            </a:r>
            <a:r>
              <a:rPr lang="en-US" dirty="0" err="1"/>
              <a:t>l’effet</a:t>
            </a:r>
            <a:r>
              <a:rPr lang="en-US" dirty="0"/>
              <a:t> Coriolis</a:t>
            </a:r>
          </a:p>
          <a:p>
            <a:endParaRPr lang="en-US" dirty="0"/>
          </a:p>
          <a:p>
            <a:r>
              <a:rPr lang="en-US" dirty="0" err="1"/>
              <a:t>Détection</a:t>
            </a:r>
            <a:r>
              <a:rPr lang="en-US" dirty="0"/>
              <a:t> de </a:t>
            </a:r>
            <a:r>
              <a:rPr lang="en-US" dirty="0" err="1"/>
              <a:t>vitesse</a:t>
            </a:r>
            <a:r>
              <a:rPr lang="en-US" dirty="0"/>
              <a:t> </a:t>
            </a:r>
            <a:r>
              <a:rPr lang="en-US" dirty="0" err="1"/>
              <a:t>angulaire</a:t>
            </a:r>
            <a:endParaRPr lang="en-US" dirty="0"/>
          </a:p>
          <a:p>
            <a:endParaRPr lang="fr-FR" dirty="0"/>
          </a:p>
          <a:p>
            <a:r>
              <a:rPr lang="fr-FR" dirty="0"/>
              <a:t>Axes X, Y, Z indépendamment</a:t>
            </a:r>
          </a:p>
          <a:p>
            <a:pPr marL="139700" indent="0">
              <a:buNone/>
            </a:pPr>
            <a:endParaRPr lang="fr-FR" dirty="0"/>
          </a:p>
        </p:txBody>
      </p:sp>
      <p:sp>
        <p:nvSpPr>
          <p:cNvPr id="2" name="Google Shape;360;p35">
            <a:extLst>
              <a:ext uri="{FF2B5EF4-FFF2-40B4-BE49-F238E27FC236}">
                <a16:creationId xmlns:a16="http://schemas.microsoft.com/office/drawing/2014/main" id="{A8C426F9-25C4-5761-1813-1D2340C2FEA0}"/>
              </a:ext>
            </a:extLst>
          </p:cNvPr>
          <p:cNvSpPr txBox="1">
            <a:spLocks/>
          </p:cNvSpPr>
          <p:nvPr/>
        </p:nvSpPr>
        <p:spPr>
          <a:xfrm>
            <a:off x="-740478" y="1127234"/>
            <a:ext cx="5503993"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800" dirty="0"/>
              <a:t>Le gyroscope</a:t>
            </a:r>
            <a:endParaRPr lang="en-US" sz="2800" dirty="0">
              <a:solidFill>
                <a:schemeClr val="tx1"/>
              </a:solidFill>
            </a:endParaRPr>
          </a:p>
        </p:txBody>
      </p:sp>
      <p:pic>
        <p:nvPicPr>
          <p:cNvPr id="6148" name="Picture 4" descr="Beschleunigungssensor &amp; Gyroskop-Modul (MPU6050) — SunFounder Ultimate ...">
            <a:extLst>
              <a:ext uri="{FF2B5EF4-FFF2-40B4-BE49-F238E27FC236}">
                <a16:creationId xmlns:a16="http://schemas.microsoft.com/office/drawing/2014/main" id="{BFEC60F4-FFC4-4C01-4317-F95204EC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360" y="2944284"/>
            <a:ext cx="5165880" cy="20380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8C62AA0-BD80-813E-9729-690FDA83FC31}"/>
              </a:ext>
            </a:extLst>
          </p:cNvPr>
          <p:cNvSpPr txBox="1"/>
          <p:nvPr/>
        </p:nvSpPr>
        <p:spPr>
          <a:xfrm>
            <a:off x="8007504" y="200059"/>
            <a:ext cx="669027" cy="307777"/>
          </a:xfrm>
          <a:prstGeom prst="rect">
            <a:avLst/>
          </a:prstGeom>
          <a:noFill/>
        </p:spPr>
        <p:txBody>
          <a:bodyPr wrap="square" rtlCol="0">
            <a:spAutoFit/>
          </a:bodyPr>
          <a:lstStyle/>
          <a:p>
            <a:r>
              <a:rPr lang="fr-FR" dirty="0">
                <a:solidFill>
                  <a:schemeClr val="tx1"/>
                </a:solidFill>
              </a:rPr>
              <a:t>6</a:t>
            </a:r>
            <a:endParaRPr lang="en-US" dirty="0">
              <a:solidFill>
                <a:schemeClr val="tx1"/>
              </a:solidFill>
            </a:endParaRPr>
          </a:p>
        </p:txBody>
      </p:sp>
    </p:spTree>
    <p:extLst>
      <p:ext uri="{BB962C8B-B14F-4D97-AF65-F5344CB8AC3E}">
        <p14:creationId xmlns:p14="http://schemas.microsoft.com/office/powerpoint/2010/main" val="2492648327"/>
      </p:ext>
    </p:extLst>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TotalTime>
  <Words>2848</Words>
  <Application>Microsoft Office PowerPoint</Application>
  <PresentationFormat>Affichage à l'écran (16:9)</PresentationFormat>
  <Paragraphs>380</Paragraphs>
  <Slides>39</Slides>
  <Notes>39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DM Sans</vt:lpstr>
      <vt:lpstr>Wingdings</vt:lpstr>
      <vt:lpstr>Oswald</vt:lpstr>
      <vt:lpstr>Oswald ExtraLight</vt:lpstr>
      <vt:lpstr>Arial</vt:lpstr>
      <vt:lpstr>Calibri</vt:lpstr>
      <vt:lpstr>Orbitron</vt:lpstr>
      <vt:lpstr>Technology Project Proposal Minitheme by Slidesgo</vt:lpstr>
      <vt:lpstr>TEKBOT ROBOTICS CHALLENGE 2025  Test 1 : Électronique, Informatique  et Mécanique  </vt:lpstr>
      <vt:lpstr>Introduction</vt:lpstr>
      <vt:lpstr>Introduction</vt:lpstr>
      <vt:lpstr>ELECTRONIQUE </vt:lpstr>
      <vt:lpstr>PLAN</vt:lpstr>
      <vt:lpstr>Présentation &amp; Fonctionnalités</vt:lpstr>
      <vt:lpstr>Présentation &amp; Fonctionnalités</vt:lpstr>
      <vt:lpstr>Présentation &amp; Fonctionnalités</vt:lpstr>
      <vt:lpstr>Présentation &amp; Fonctionnalités</vt:lpstr>
      <vt:lpstr>Présentation &amp; Fonctionnalités</vt:lpstr>
      <vt:lpstr>MONTAGE &amp; IMPLÉMENTATION</vt:lpstr>
      <vt:lpstr>MONTAGE &amp; IMPLÉMENTATION</vt:lpstr>
      <vt:lpstr>Présentation PowerPoint</vt:lpstr>
      <vt:lpstr>MONTAGE &amp; IMPLÉMENTATION</vt:lpstr>
      <vt:lpstr>Résultats</vt:lpstr>
      <vt:lpstr>INFORMATIQUE </vt:lpstr>
      <vt:lpstr>PLAN</vt:lpstr>
      <vt:lpstr>Présentation &amp; Fonctionnalité</vt:lpstr>
      <vt:lpstr>Présentation &amp; Fonctionnalités</vt:lpstr>
      <vt:lpstr>Présentation &amp; Fonctionnalité</vt:lpstr>
      <vt:lpstr>Présentation &amp; Fonctionnalité</vt:lpstr>
      <vt:lpstr>Diagramme de Classe</vt:lpstr>
      <vt:lpstr>Implémentation en C++</vt:lpstr>
      <vt:lpstr>Implémentation en C++</vt:lpstr>
      <vt:lpstr>Implémentation en C++</vt:lpstr>
      <vt:lpstr>Implémentation en C++</vt:lpstr>
      <vt:lpstr>Implémentation en C++</vt:lpstr>
      <vt:lpstr>MECANIQUE </vt:lpstr>
      <vt:lpstr>PLAN</vt:lpstr>
      <vt:lpstr>Présentation &amp; Conception</vt:lpstr>
      <vt:lpstr>Présentation &amp; Conception</vt:lpstr>
      <vt:lpstr>Présentation &amp; Conception</vt:lpstr>
      <vt:lpstr>Présentation &amp; Conception</vt:lpstr>
      <vt:lpstr>Présentation &amp; Conception</vt:lpstr>
      <vt:lpstr>Assemblage</vt:lpstr>
      <vt:lpstr>Résultats</vt:lpstr>
      <vt:lpstr>Résultats</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SARA</dc:creator>
  <cp:lastModifiedBy>Tracking Claims</cp:lastModifiedBy>
  <cp:revision>14</cp:revision>
  <dcterms:modified xsi:type="dcterms:W3CDTF">2025-06-12T14:42:36Z</dcterms:modified>
</cp:coreProperties>
</file>